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4"/>
  </p:sldMasterIdLst>
  <p:notesMasterIdLst>
    <p:notesMasterId r:id="rId22"/>
  </p:notesMasterIdLst>
  <p:sldIdLst>
    <p:sldId id="507" r:id="rId5"/>
    <p:sldId id="508" r:id="rId6"/>
    <p:sldId id="541" r:id="rId7"/>
    <p:sldId id="538" r:id="rId8"/>
    <p:sldId id="540" r:id="rId9"/>
    <p:sldId id="542" r:id="rId10"/>
    <p:sldId id="543" r:id="rId11"/>
    <p:sldId id="544" r:id="rId12"/>
    <p:sldId id="545" r:id="rId13"/>
    <p:sldId id="546" r:id="rId14"/>
    <p:sldId id="547" r:id="rId15"/>
    <p:sldId id="548" r:id="rId16"/>
    <p:sldId id="506" r:id="rId17"/>
    <p:sldId id="528" r:id="rId18"/>
    <p:sldId id="532" r:id="rId19"/>
    <p:sldId id="537"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6" autoAdjust="0"/>
    <p:restoredTop sz="93093" autoAdjust="0"/>
  </p:normalViewPr>
  <p:slideViewPr>
    <p:cSldViewPr snapToGrid="0" snapToObjects="1" showGuides="1">
      <p:cViewPr varScale="1">
        <p:scale>
          <a:sx n="48" d="100"/>
          <a:sy n="48" d="100"/>
        </p:scale>
        <p:origin x="60" y="942"/>
      </p:cViewPr>
      <p:guideLst>
        <p:guide orient="horz" pos="1992"/>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61B-4101-97C3-3068BFCE3B12}"/>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61B-4101-97C3-3068BFCE3B12}"/>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61B-4101-97C3-3068BFCE3B12}"/>
            </c:ext>
          </c:extLst>
        </c:ser>
        <c:dLbls>
          <c:showLegendKey val="0"/>
          <c:showVal val="1"/>
          <c:showCatName val="0"/>
          <c:showSerName val="0"/>
          <c:showPercent val="0"/>
          <c:showBubbleSize val="0"/>
        </c:dLbls>
        <c:gapWidth val="75"/>
        <c:axId val="2110477056"/>
        <c:axId val="2110479504"/>
      </c:barChart>
      <c:catAx>
        <c:axId val="2110477056"/>
        <c:scaling>
          <c:orientation val="minMax"/>
        </c:scaling>
        <c:delete val="0"/>
        <c:axPos val="b"/>
        <c:numFmt formatCode="General" sourceLinked="0"/>
        <c:majorTickMark val="none"/>
        <c:minorTickMark val="none"/>
        <c:tickLblPos val="nextTo"/>
        <c:crossAx val="2110479504"/>
        <c:crosses val="autoZero"/>
        <c:auto val="1"/>
        <c:lblAlgn val="ctr"/>
        <c:lblOffset val="100"/>
        <c:noMultiLvlLbl val="0"/>
      </c:catAx>
      <c:valAx>
        <c:axId val="2110479504"/>
        <c:scaling>
          <c:orientation val="minMax"/>
        </c:scaling>
        <c:delete val="0"/>
        <c:axPos val="l"/>
        <c:numFmt formatCode="General" sourceLinked="1"/>
        <c:majorTickMark val="none"/>
        <c:minorTickMark val="none"/>
        <c:tickLblPos val="nextTo"/>
        <c:crossAx val="211047705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1955-9C68-4B01-8B59-D00714C61901}" type="datetimeFigureOut">
              <a:rPr lang="en-US" smtClean="0"/>
              <a:t>12/22/2016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DA9-255D-4021-9152-50E7A9D6F49F}" type="slidenum">
              <a:rPr lang="en-US" smtClean="0"/>
              <a:t>‹#›</a:t>
            </a:fld>
            <a:endParaRPr lang="en-US"/>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9" name="Picture 8" descr="DIA_Logo_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3" name="Subtitle 2"/>
          <p:cNvSpPr>
            <a:spLocks noGrp="1"/>
          </p:cNvSpPr>
          <p:nvPr>
            <p:ph type="subTitle" idx="1"/>
          </p:nvPr>
        </p:nvSpPr>
        <p:spPr>
          <a:xfrm>
            <a:off x="4300069" y="2876237"/>
            <a:ext cx="4607772" cy="949663"/>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DIA_Logo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13" name="Title 1"/>
          <p:cNvSpPr>
            <a:spLocks noGrp="1"/>
          </p:cNvSpPr>
          <p:nvPr>
            <p:ph type="ctrTitle"/>
          </p:nvPr>
        </p:nvSpPr>
        <p:spPr>
          <a:xfrm>
            <a:off x="4300068" y="1389112"/>
            <a:ext cx="4607774" cy="1470025"/>
          </a:xfrm>
        </p:spPr>
        <p:txBody>
          <a:bodyPr>
            <a:normAutofit/>
          </a:bodyPr>
          <a:lstStyle>
            <a:lvl1pPr>
              <a:defRPr sz="3200" b="0"/>
            </a:lvl1pPr>
          </a:lstStyle>
          <a:p>
            <a:r>
              <a:rPr lang="en-US"/>
              <a:t>Click to edit Master title style</a:t>
            </a:r>
            <a:endParaRPr lang="en-US" dirty="0"/>
          </a:p>
        </p:txBody>
      </p:sp>
    </p:spTree>
    <p:extLst>
      <p:ext uri="{BB962C8B-B14F-4D97-AF65-F5344CB8AC3E}">
        <p14:creationId xmlns:p14="http://schemas.microsoft.com/office/powerpoint/2010/main" val="131046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8660" cy="687649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1" y="891716"/>
            <a:ext cx="4750308" cy="5853914"/>
          </a:xfrm>
          <a:prstGeom prst="rect">
            <a:avLst/>
          </a:prstGeom>
        </p:spPr>
      </p:pic>
      <p:pic>
        <p:nvPicPr>
          <p:cNvPr id="9" name="Picture 8" descr="DIA_Logo_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3" name="Subtitle 2"/>
          <p:cNvSpPr>
            <a:spLocks noGrp="1"/>
          </p:cNvSpPr>
          <p:nvPr>
            <p:ph type="subTitle" idx="1" hasCustomPrompt="1"/>
          </p:nvPr>
        </p:nvSpPr>
        <p:spPr>
          <a:xfrm>
            <a:off x="4300069" y="2876237"/>
            <a:ext cx="4607772" cy="949663"/>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Location</a:t>
            </a:r>
          </a:p>
        </p:txBody>
      </p:sp>
      <p:pic>
        <p:nvPicPr>
          <p:cNvPr id="12" name="Picture 11" descr="DIA_Logo_REV.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13" name="Title 1"/>
          <p:cNvSpPr>
            <a:spLocks noGrp="1"/>
          </p:cNvSpPr>
          <p:nvPr>
            <p:ph type="ctrTitle" hasCustomPrompt="1"/>
          </p:nvPr>
        </p:nvSpPr>
        <p:spPr>
          <a:xfrm>
            <a:off x="4300068" y="1389112"/>
            <a:ext cx="4607774" cy="1470025"/>
          </a:xfrm>
        </p:spPr>
        <p:txBody>
          <a:bodyPr>
            <a:normAutofit/>
          </a:bodyPr>
          <a:lstStyle>
            <a:lvl1pPr>
              <a:defRPr sz="3200" b="0" baseline="0"/>
            </a:lvl1pPr>
          </a:lstStyle>
          <a:p>
            <a:r>
              <a:rPr lang="en-US" dirty="0">
                <a:solidFill>
                  <a:schemeClr val="bg1"/>
                </a:solidFill>
              </a:rPr>
              <a:t>Insert Title</a:t>
            </a:r>
            <a:endParaRPr lang="en-US" dirty="0"/>
          </a:p>
        </p:txBody>
      </p:sp>
    </p:spTree>
    <p:extLst>
      <p:ext uri="{BB962C8B-B14F-4D97-AF65-F5344CB8AC3E}">
        <p14:creationId xmlns:p14="http://schemas.microsoft.com/office/powerpoint/2010/main" val="368707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457200" y="251958"/>
            <a:ext cx="8229600" cy="114300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600200"/>
            <a:ext cx="82296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t>© 2015 DIA, Inc. All rights reserved.</a:t>
            </a:r>
            <a:endParaRPr lang="en-US" dirty="0"/>
          </a:p>
        </p:txBody>
      </p:sp>
    </p:spTree>
    <p:extLst>
      <p:ext uri="{BB962C8B-B14F-4D97-AF65-F5344CB8AC3E}">
        <p14:creationId xmlns:p14="http://schemas.microsoft.com/office/powerpoint/2010/main" val="412272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4114800" cy="4756150"/>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775200" y="1600200"/>
            <a:ext cx="4114800" cy="4756150"/>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t>© 2015 DIA, Inc. All rights reserved.</a:t>
            </a:r>
            <a:endParaRPr lang="en-US" dirty="0"/>
          </a:p>
        </p:txBody>
      </p:sp>
    </p:spTree>
    <p:extLst>
      <p:ext uri="{BB962C8B-B14F-4D97-AF65-F5344CB8AC3E}">
        <p14:creationId xmlns:p14="http://schemas.microsoft.com/office/powerpoint/2010/main" val="302909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5473700" cy="111760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graphicFrame>
        <p:nvGraphicFramePr>
          <p:cNvPr id="9" name="Chart 8"/>
          <p:cNvGraphicFramePr/>
          <p:nvPr userDrawn="1">
            <p:extLst>
              <p:ext uri="{D42A27DB-BD31-4B8C-83A1-F6EECF244321}">
                <p14:modId xmlns:p14="http://schemas.microsoft.com/office/powerpoint/2010/main" val="2941650231"/>
              </p:ext>
            </p:extLst>
          </p:nvPr>
        </p:nvGraphicFramePr>
        <p:xfrm>
          <a:off x="2032000" y="2514600"/>
          <a:ext cx="50292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t>© 2015 DIA, Inc. All rights reserved.</a:t>
            </a:r>
            <a:endParaRPr lang="en-US" dirty="0"/>
          </a:p>
        </p:txBody>
      </p:sp>
    </p:spTree>
    <p:extLst>
      <p:ext uri="{BB962C8B-B14F-4D97-AF65-F5344CB8AC3E}">
        <p14:creationId xmlns:p14="http://schemas.microsoft.com/office/powerpoint/2010/main" val="12079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txBox="1">
            <a:spLocks/>
          </p:cNvSpPr>
          <p:nvPr userDrawn="1"/>
        </p:nvSpPr>
        <p:spPr>
          <a:xfrm>
            <a:off x="1051814" y="990600"/>
            <a:ext cx="3213100" cy="2017528"/>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sz="6600"/>
              <a:t>Ask</a:t>
            </a:r>
            <a:endParaRPr lang="en-US" sz="6600" dirty="0"/>
          </a:p>
        </p:txBody>
      </p:sp>
      <p:pic>
        <p:nvPicPr>
          <p:cNvPr id="12" name="Picture 11" descr="Circle_Question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9589" y="381407"/>
            <a:ext cx="4968850" cy="5612587"/>
          </a:xfrm>
          <a:prstGeom prst="rect">
            <a:avLst/>
          </a:prstGeom>
        </p:spPr>
      </p:pic>
    </p:spTree>
    <p:extLst>
      <p:ext uri="{BB962C8B-B14F-4D97-AF65-F5344CB8AC3E}">
        <p14:creationId xmlns:p14="http://schemas.microsoft.com/office/powerpoint/2010/main" val="154583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83509"/>
            <a:ext cx="9144000" cy="941832"/>
          </a:xfrm>
          <a:prstGeom prst="rect">
            <a:avLst/>
          </a:prstGeom>
        </p:spPr>
      </p:pic>
      <p:sp>
        <p:nvSpPr>
          <p:cNvPr id="2" name="Title Placeholder 1"/>
          <p:cNvSpPr>
            <a:spLocks noGrp="1"/>
          </p:cNvSpPr>
          <p:nvPr>
            <p:ph type="title"/>
          </p:nvPr>
        </p:nvSpPr>
        <p:spPr>
          <a:xfrm>
            <a:off x="457200" y="25195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686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t>© 2015 DIA, Inc. All rights reserved.</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pic>
        <p:nvPicPr>
          <p:cNvPr id="8" name="Picture 7" descr="DIALogo.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29963" y="6381300"/>
            <a:ext cx="1385437" cy="347657"/>
          </a:xfrm>
          <a:prstGeom prst="rect">
            <a:avLst/>
          </a:prstGeom>
        </p:spPr>
      </p:pic>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45" r:id="rId1"/>
    <p:sldLayoutId id="2147483733" r:id="rId2"/>
    <p:sldLayoutId id="2147483742" r:id="rId3"/>
    <p:sldLayoutId id="2147483738" r:id="rId4"/>
    <p:sldLayoutId id="2147483740" r:id="rId5"/>
    <p:sldLayoutId id="2147483744" r:id="rId6"/>
  </p:sldLayoutIdLst>
  <p:hf hdr="0" ftr="0" dt="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10"/>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2.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All Hands Meeting</a:t>
            </a:r>
          </a:p>
          <a:p>
            <a:r>
              <a:rPr lang="en-US" dirty="0"/>
              <a:t>22 December 2016</a:t>
            </a:r>
          </a:p>
        </p:txBody>
      </p:sp>
      <p:sp>
        <p:nvSpPr>
          <p:cNvPr id="3" name="Title 2"/>
          <p:cNvSpPr>
            <a:spLocks noGrp="1"/>
          </p:cNvSpPr>
          <p:nvPr>
            <p:ph type="ctrTitle"/>
          </p:nvPr>
        </p:nvSpPr>
        <p:spPr/>
        <p:txBody>
          <a:bodyPr/>
          <a:lstStyle/>
          <a:p>
            <a:r>
              <a:rPr lang="en-US" dirty="0"/>
              <a:t>DIA Clinical Safety and Pharmacovigilance Community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0" y="810969"/>
            <a:ext cx="4750882" cy="5856034"/>
          </a:xfrm>
          <a:prstGeom prst="rect">
            <a:avLst/>
          </a:prstGeom>
        </p:spPr>
      </p:pic>
    </p:spTree>
    <p:extLst>
      <p:ext uri="{BB962C8B-B14F-4D97-AF65-F5344CB8AC3E}">
        <p14:creationId xmlns:p14="http://schemas.microsoft.com/office/powerpoint/2010/main" val="379653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a:xfrm>
            <a:off x="457200" y="1600200"/>
            <a:ext cx="6019800" cy="4756150"/>
          </a:xfrm>
        </p:spPr>
        <p:txBody>
          <a:bodyPr/>
          <a:lstStyle/>
          <a:p>
            <a:pPr marL="0" indent="0">
              <a:buNone/>
            </a:pPr>
            <a:r>
              <a:rPr lang="en-US" b="1" dirty="0"/>
              <a:t>Member Engagement Coordinator -</a:t>
            </a:r>
            <a:r>
              <a:rPr lang="en-US" dirty="0"/>
              <a:t> </a:t>
            </a:r>
            <a:r>
              <a:rPr lang="en-US" dirty="0" err="1"/>
              <a:t>Teiki</a:t>
            </a:r>
            <a:r>
              <a:rPr lang="en-US" dirty="0"/>
              <a:t> </a:t>
            </a:r>
            <a:r>
              <a:rPr lang="en-US" dirty="0" err="1"/>
              <a:t>Iwaoka</a:t>
            </a:r>
            <a:r>
              <a:rPr lang="en-US" dirty="0"/>
              <a:t> (JP)</a:t>
            </a:r>
          </a:p>
          <a:p>
            <a:pPr marL="0" indent="0">
              <a:buNone/>
            </a:pPr>
            <a:r>
              <a:rPr lang="en-US" sz="1800" dirty="0"/>
              <a:t>Dr. </a:t>
            </a:r>
            <a:r>
              <a:rPr lang="en-US" sz="1800" dirty="0" err="1"/>
              <a:t>Iwaoka</a:t>
            </a:r>
            <a:r>
              <a:rPr lang="en-US" sz="1800" dirty="0"/>
              <a:t> has his Ph.D. and MS in Chemistry. Currently is </a:t>
            </a:r>
            <a:r>
              <a:rPr lang="en-US" sz="1800" dirty="0" err="1"/>
              <a:t>is</a:t>
            </a:r>
            <a:r>
              <a:rPr lang="en-US" sz="1800" dirty="0"/>
              <a:t> an Executive Consultant and Director of CAC </a:t>
            </a:r>
            <a:r>
              <a:rPr lang="en-US" sz="1800" dirty="0" err="1"/>
              <a:t>Exicare</a:t>
            </a:r>
            <a:r>
              <a:rPr lang="en-US" sz="1800" dirty="0"/>
              <a:t>. </a:t>
            </a:r>
            <a:r>
              <a:rPr lang="en-US" sz="1800" dirty="0" err="1"/>
              <a:t>Teiki</a:t>
            </a:r>
            <a:r>
              <a:rPr lang="en-US" sz="1800" dirty="0"/>
              <a:t> has worked previously with Sankyo Co. Ltd as Deputy Director in Drug Safety Information and Development. </a:t>
            </a:r>
          </a:p>
        </p:txBody>
      </p:sp>
      <p:pic>
        <p:nvPicPr>
          <p:cNvPr id="4" name="Picture 3"/>
          <p:cNvPicPr>
            <a:picLocks noChangeAspect="1"/>
          </p:cNvPicPr>
          <p:nvPr/>
        </p:nvPicPr>
        <p:blipFill>
          <a:blip r:embed="rId2"/>
          <a:stretch>
            <a:fillRect/>
          </a:stretch>
        </p:blipFill>
        <p:spPr>
          <a:xfrm>
            <a:off x="6477000" y="1727200"/>
            <a:ext cx="1905000" cy="1905000"/>
          </a:xfrm>
          <a:prstGeom prst="rect">
            <a:avLst/>
          </a:prstGeom>
        </p:spPr>
      </p:pic>
    </p:spTree>
    <p:extLst>
      <p:ext uri="{BB962C8B-B14F-4D97-AF65-F5344CB8AC3E}">
        <p14:creationId xmlns:p14="http://schemas.microsoft.com/office/powerpoint/2010/main" val="106156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p:txBody>
          <a:bodyPr/>
          <a:lstStyle/>
          <a:p>
            <a:r>
              <a:rPr lang="en-US" dirty="0"/>
              <a:t>Meet your new Leadership Team!</a:t>
            </a:r>
          </a:p>
        </p:txBody>
      </p:sp>
      <p:pic>
        <p:nvPicPr>
          <p:cNvPr id="4" name="Picture 3"/>
          <p:cNvPicPr>
            <a:picLocks noChangeAspect="1"/>
          </p:cNvPicPr>
          <p:nvPr/>
        </p:nvPicPr>
        <p:blipFill>
          <a:blip r:embed="rId2"/>
          <a:stretch>
            <a:fillRect/>
          </a:stretch>
        </p:blipFill>
        <p:spPr>
          <a:xfrm>
            <a:off x="6512543" y="2393292"/>
            <a:ext cx="1564655" cy="1564655"/>
          </a:xfrm>
          <a:prstGeom prst="rect">
            <a:avLst/>
          </a:prstGeom>
        </p:spPr>
      </p:pic>
      <p:pic>
        <p:nvPicPr>
          <p:cNvPr id="5" name="Picture 4"/>
          <p:cNvPicPr>
            <a:picLocks noChangeAspect="1"/>
          </p:cNvPicPr>
          <p:nvPr/>
        </p:nvPicPr>
        <p:blipFill>
          <a:blip r:embed="rId3"/>
          <a:stretch>
            <a:fillRect/>
          </a:stretch>
        </p:blipFill>
        <p:spPr>
          <a:xfrm>
            <a:off x="4708525" y="2393292"/>
            <a:ext cx="1403350" cy="1564655"/>
          </a:xfrm>
          <a:prstGeom prst="rect">
            <a:avLst/>
          </a:prstGeom>
        </p:spPr>
      </p:pic>
      <p:pic>
        <p:nvPicPr>
          <p:cNvPr id="6" name="Picture 5"/>
          <p:cNvPicPr>
            <a:picLocks noChangeAspect="1"/>
          </p:cNvPicPr>
          <p:nvPr/>
        </p:nvPicPr>
        <p:blipFill>
          <a:blip r:embed="rId4"/>
          <a:stretch>
            <a:fillRect/>
          </a:stretch>
        </p:blipFill>
        <p:spPr>
          <a:xfrm>
            <a:off x="2702544" y="2413620"/>
            <a:ext cx="1564655" cy="1564655"/>
          </a:xfrm>
          <a:prstGeom prst="rect">
            <a:avLst/>
          </a:prstGeom>
        </p:spPr>
      </p:pic>
      <p:pic>
        <p:nvPicPr>
          <p:cNvPr id="7" name="Picture 6"/>
          <p:cNvPicPr>
            <a:picLocks noChangeAspect="1"/>
          </p:cNvPicPr>
          <p:nvPr/>
        </p:nvPicPr>
        <p:blipFill>
          <a:blip r:embed="rId5"/>
          <a:stretch>
            <a:fillRect/>
          </a:stretch>
        </p:blipFill>
        <p:spPr>
          <a:xfrm>
            <a:off x="711200" y="2428257"/>
            <a:ext cx="1550018" cy="1550018"/>
          </a:xfrm>
          <a:prstGeom prst="rect">
            <a:avLst/>
          </a:prstGeom>
        </p:spPr>
      </p:pic>
      <p:pic>
        <p:nvPicPr>
          <p:cNvPr id="1026" name="Picture 2" descr="https://higherlogicdownload.s3.amazonaws.com/DIAGLOBAL/3e8c4e0e-4aba-4bb8-bb03-f62b32236853/UploadedImages/B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4407869"/>
            <a:ext cx="1710357" cy="1710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mmunities.diaglobal.org/HigherLogic/directory/ImageDisplay.aspx?Key=53e5d33f-746e-4e6f-b401-7c8594be8d98&amp;dt=535493294746&amp;h=200&amp;w=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0499" y="4327523"/>
            <a:ext cx="1793875" cy="179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a:xfrm>
            <a:off x="457200" y="1586992"/>
            <a:ext cx="8229600" cy="4375658"/>
          </a:xfrm>
        </p:spPr>
        <p:txBody>
          <a:bodyPr/>
          <a:lstStyle/>
          <a:p>
            <a:r>
              <a:rPr lang="en-US" dirty="0"/>
              <a:t>January 2017 Safety/PV Conference in DC Update</a:t>
            </a:r>
          </a:p>
          <a:p>
            <a:pPr fontAlgn="base"/>
            <a:r>
              <a:rPr lang="en-US" dirty="0"/>
              <a:t>January 21 - 25, 2017</a:t>
            </a:r>
          </a:p>
          <a:p>
            <a:pPr fontAlgn="base"/>
            <a:r>
              <a:rPr lang="en-US" dirty="0"/>
              <a:t>Mandarin Oriental Washington D.C.</a:t>
            </a:r>
          </a:p>
          <a:p>
            <a:endParaRPr lang="en-US" dirty="0"/>
          </a:p>
        </p:txBody>
      </p:sp>
      <p:pic>
        <p:nvPicPr>
          <p:cNvPr id="2050" name="Picture 2" descr="https://s3.amazonaws.com/ttg-hotels.ttgcompass.com/15000/18490/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299" y="3911600"/>
            <a:ext cx="3667125" cy="24447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407400" y="101600"/>
            <a:ext cx="177800" cy="15035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15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a:xfrm>
            <a:off x="457200" y="1394958"/>
            <a:ext cx="4775200" cy="5272542"/>
          </a:xfrm>
        </p:spPr>
        <p:txBody>
          <a:bodyPr>
            <a:normAutofit/>
          </a:bodyPr>
          <a:lstStyle/>
          <a:p>
            <a:pPr marL="0" indent="0" algn="ctr">
              <a:buNone/>
            </a:pPr>
            <a:r>
              <a:rPr lang="en-US" b="1" dirty="0"/>
              <a:t>2017 PV &amp; Risk Management Strategies Conference</a:t>
            </a:r>
          </a:p>
          <a:p>
            <a:pPr marL="0" indent="0" algn="ctr">
              <a:buNone/>
            </a:pPr>
            <a:endParaRPr lang="en-US" b="1" dirty="0"/>
          </a:p>
          <a:p>
            <a:pPr marL="0" indent="0" algn="ctr">
              <a:buNone/>
            </a:pPr>
            <a:r>
              <a:rPr lang="en-US" b="1" dirty="0"/>
              <a:t>Who’s coming???</a:t>
            </a:r>
          </a:p>
          <a:p>
            <a:pPr>
              <a:buFont typeface="Arial" panose="020B0604020202020204" pitchFamily="34" charset="0"/>
              <a:buChar char="•"/>
            </a:pPr>
            <a:r>
              <a:rPr lang="en-US" dirty="0"/>
              <a:t>Message from Co-Chair Beth Garrard</a:t>
            </a:r>
            <a:endParaRPr lang="en-US" dirty="0"/>
          </a:p>
          <a:p>
            <a:pPr lvl="1"/>
            <a:endParaRPr lang="en-US" dirty="0"/>
          </a:p>
        </p:txBody>
      </p:sp>
      <p:pic>
        <p:nvPicPr>
          <p:cNvPr id="4" name="Picture 3"/>
          <p:cNvPicPr>
            <a:picLocks noChangeAspect="1"/>
          </p:cNvPicPr>
          <p:nvPr/>
        </p:nvPicPr>
        <p:blipFill rotWithShape="1">
          <a:blip r:embed="rId2"/>
          <a:srcRect l="34583" t="5641" r="26250" b="14615"/>
          <a:stretch/>
        </p:blipFill>
        <p:spPr>
          <a:xfrm>
            <a:off x="5105400" y="1853179"/>
            <a:ext cx="3581400" cy="3949700"/>
          </a:xfrm>
          <a:prstGeom prst="rect">
            <a:avLst/>
          </a:prstGeom>
          <a:ln>
            <a:solidFill>
              <a:schemeClr val="accent1"/>
            </a:solidFill>
          </a:ln>
        </p:spPr>
      </p:pic>
      <p:sp>
        <p:nvSpPr>
          <p:cNvPr id="5" name="Oval 4"/>
          <p:cNvSpPr/>
          <p:nvPr/>
        </p:nvSpPr>
        <p:spPr>
          <a:xfrm>
            <a:off x="8407400" y="101600"/>
            <a:ext cx="177800" cy="15035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71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p:txBody>
          <a:bodyPr/>
          <a:lstStyle/>
          <a:p>
            <a:r>
              <a:rPr lang="en-US" dirty="0"/>
              <a:t>Did you know…we’re still #2!!!</a:t>
            </a:r>
          </a:p>
          <a:p>
            <a:pPr marL="0" indent="0">
              <a:buNone/>
            </a:pPr>
            <a:r>
              <a:rPr lang="en-US" dirty="0"/>
              <a:t>The Clinical Safety &amp; PV Community has </a:t>
            </a:r>
            <a:r>
              <a:rPr lang="en-US" b="1" u="sng" dirty="0"/>
              <a:t>THE 2</a:t>
            </a:r>
            <a:r>
              <a:rPr lang="en-US" b="1" u="sng" baseline="30000" dirty="0"/>
              <a:t>nd</a:t>
            </a:r>
            <a:r>
              <a:rPr lang="en-US" b="1" u="sng" dirty="0"/>
              <a:t> HIGHEST </a:t>
            </a:r>
            <a:r>
              <a:rPr lang="en-US" dirty="0"/>
              <a:t>community members of DIA!</a:t>
            </a:r>
          </a:p>
          <a:p>
            <a:pPr lvl="1"/>
            <a:r>
              <a:rPr lang="en-US" dirty="0"/>
              <a:t>Regulatory Affairs has </a:t>
            </a:r>
            <a:r>
              <a:rPr lang="en-US" b="1" dirty="0"/>
              <a:t>595</a:t>
            </a:r>
            <a:r>
              <a:rPr lang="en-US" dirty="0"/>
              <a:t> </a:t>
            </a:r>
          </a:p>
          <a:p>
            <a:pPr lvl="1"/>
            <a:r>
              <a:rPr lang="en-US" dirty="0"/>
              <a:t>Clinical Safety &amp; PV has </a:t>
            </a:r>
            <a:r>
              <a:rPr lang="en-US" b="1" dirty="0"/>
              <a:t>386</a:t>
            </a:r>
          </a:p>
          <a:p>
            <a:pPr lvl="1"/>
            <a:r>
              <a:rPr lang="en-US" dirty="0"/>
              <a:t>Clinical Research Community has </a:t>
            </a:r>
            <a:r>
              <a:rPr lang="en-US" b="1" dirty="0"/>
              <a:t>378</a:t>
            </a:r>
          </a:p>
          <a:p>
            <a:pPr lvl="1"/>
            <a:r>
              <a:rPr lang="en-US" dirty="0"/>
              <a:t>Good Clinical Practices &amp; Quality Assurance Community has </a:t>
            </a:r>
            <a:r>
              <a:rPr lang="en-US" b="1" dirty="0"/>
              <a:t>335</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6" name="Picture 5" descr="xagxksez.jpeg"/>
          <p:cNvPicPr>
            <a:picLocks noChangeAspect="1"/>
          </p:cNvPicPr>
          <p:nvPr/>
        </p:nvPicPr>
        <p:blipFill>
          <a:blip r:embed="rId2"/>
          <a:stretch>
            <a:fillRect/>
          </a:stretch>
        </p:blipFill>
        <p:spPr>
          <a:xfrm>
            <a:off x="5067300" y="4775200"/>
            <a:ext cx="1943100" cy="1943100"/>
          </a:xfrm>
          <a:prstGeom prst="rect">
            <a:avLst/>
          </a:prstGeom>
        </p:spPr>
      </p:pic>
      <p:sp>
        <p:nvSpPr>
          <p:cNvPr id="5" name="Oval 4"/>
          <p:cNvSpPr/>
          <p:nvPr/>
        </p:nvSpPr>
        <p:spPr>
          <a:xfrm>
            <a:off x="8407400" y="101600"/>
            <a:ext cx="177800" cy="1503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71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p:txBody>
          <a:bodyPr/>
          <a:lstStyle/>
          <a:p>
            <a:r>
              <a:rPr lang="en-US" dirty="0"/>
              <a:t>Our Community Page &amp; Activity</a:t>
            </a:r>
          </a:p>
          <a:p>
            <a:pPr marL="0" indent="0">
              <a:buNone/>
            </a:pPr>
            <a:endParaRPr lang="en-US" dirty="0"/>
          </a:p>
          <a:p>
            <a:pPr marL="0" indent="0">
              <a:buNone/>
            </a:pPr>
            <a:r>
              <a:rPr lang="en-US" dirty="0"/>
              <a:t>Remember to </a:t>
            </a:r>
          </a:p>
          <a:p>
            <a:pPr marL="0" indent="0">
              <a:buNone/>
            </a:pPr>
            <a:r>
              <a:rPr lang="en-US" dirty="0"/>
              <a:t>Go Look!</a:t>
            </a:r>
          </a:p>
        </p:txBody>
      </p:sp>
      <p:pic>
        <p:nvPicPr>
          <p:cNvPr id="4" name="Picture 3"/>
          <p:cNvPicPr>
            <a:picLocks noChangeAspect="1"/>
          </p:cNvPicPr>
          <p:nvPr/>
        </p:nvPicPr>
        <p:blipFill rotWithShape="1">
          <a:blip r:embed="rId2"/>
          <a:srcRect l="18056" t="6411" r="19167" b="5640"/>
          <a:stretch/>
        </p:blipFill>
        <p:spPr>
          <a:xfrm>
            <a:off x="2933700" y="2135174"/>
            <a:ext cx="5562600" cy="4221176"/>
          </a:xfrm>
          <a:prstGeom prst="rect">
            <a:avLst/>
          </a:prstGeom>
          <a:ln>
            <a:solidFill>
              <a:schemeClr val="accent1"/>
            </a:solidFill>
          </a:ln>
        </p:spPr>
      </p:pic>
      <p:sp>
        <p:nvSpPr>
          <p:cNvPr id="5" name="Oval 4"/>
          <p:cNvSpPr/>
          <p:nvPr/>
        </p:nvSpPr>
        <p:spPr>
          <a:xfrm>
            <a:off x="8407400" y="101600"/>
            <a:ext cx="177800" cy="1503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00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a:xfrm>
            <a:off x="444171" y="1394958"/>
            <a:ext cx="8229600" cy="4756150"/>
          </a:xfrm>
        </p:spPr>
        <p:txBody>
          <a:bodyPr>
            <a:normAutofit/>
          </a:bodyPr>
          <a:lstStyle/>
          <a:p>
            <a:r>
              <a:rPr lang="en-US" sz="2400" b="1" dirty="0"/>
              <a:t>Open Forum</a:t>
            </a:r>
          </a:p>
          <a:p>
            <a:pPr marL="0" indent="0">
              <a:buNone/>
            </a:pPr>
            <a:endParaRPr lang="en-US" sz="2400" b="1" dirty="0"/>
          </a:p>
        </p:txBody>
      </p:sp>
      <p:sp>
        <p:nvSpPr>
          <p:cNvPr id="10" name="Oval 9"/>
          <p:cNvSpPr/>
          <p:nvPr/>
        </p:nvSpPr>
        <p:spPr>
          <a:xfrm>
            <a:off x="8407400" y="101600"/>
            <a:ext cx="177800" cy="15035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7" name="Picture 6" descr="이스크멤버스 :: 병원 마케팅 전문 이스크멤버스"/>
          <p:cNvPicPr>
            <a:picLocks noChangeAspect="1"/>
          </p:cNvPicPr>
          <p:nvPr/>
        </p:nvPicPr>
        <p:blipFill>
          <a:blip r:embed="rId2"/>
          <a:stretch>
            <a:fillRect/>
          </a:stretch>
        </p:blipFill>
        <p:spPr>
          <a:xfrm>
            <a:off x="0" y="1899399"/>
            <a:ext cx="9144000" cy="4361701"/>
          </a:xfrm>
          <a:prstGeom prst="rect">
            <a:avLst/>
          </a:prstGeom>
        </p:spPr>
      </p:pic>
    </p:spTree>
    <p:extLst>
      <p:ext uri="{BB962C8B-B14F-4D97-AF65-F5344CB8AC3E}">
        <p14:creationId xmlns:p14="http://schemas.microsoft.com/office/powerpoint/2010/main" val="351745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71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Today’s Agenda</a:t>
            </a:r>
          </a:p>
        </p:txBody>
      </p:sp>
      <p:sp>
        <p:nvSpPr>
          <p:cNvPr id="2" name="Subtitle 1"/>
          <p:cNvSpPr>
            <a:spLocks noGrp="1"/>
          </p:cNvSpPr>
          <p:nvPr>
            <p:ph idx="1"/>
          </p:nvPr>
        </p:nvSpPr>
        <p:spPr/>
        <p:txBody>
          <a:bodyPr>
            <a:normAutofit/>
          </a:bodyPr>
          <a:lstStyle/>
          <a:p>
            <a:pPr marL="0" indent="0">
              <a:buNone/>
            </a:pPr>
            <a:r>
              <a:rPr lang="en-US" b="1" dirty="0"/>
              <a:t>Agenda: </a:t>
            </a:r>
            <a:endParaRPr lang="en-US" dirty="0"/>
          </a:p>
          <a:p>
            <a:r>
              <a:rPr lang="en-US" strike="sngStrike" dirty="0"/>
              <a:t>Presentation by a guest speaker on the basic principles of Small Molecule Drugs, Biosimilars, and Biologics</a:t>
            </a:r>
          </a:p>
          <a:p>
            <a:r>
              <a:rPr lang="en-US" dirty="0"/>
              <a:t>Introduce new CSP Core Team</a:t>
            </a:r>
          </a:p>
          <a:p>
            <a:r>
              <a:rPr lang="en-US" dirty="0"/>
              <a:t>January 2017 Safety/PV Conference in DC Update</a:t>
            </a:r>
          </a:p>
          <a:p>
            <a:r>
              <a:rPr lang="en-US" dirty="0"/>
              <a:t>Open Forum</a:t>
            </a:r>
          </a:p>
          <a:p>
            <a:pPr lvl="1"/>
            <a:endParaRPr lang="en-US" dirty="0"/>
          </a:p>
          <a:p>
            <a:pPr marL="342900" indent="-342900">
              <a:buFont typeface="Arial" panose="020B0604020202020204" pitchFamily="34" charset="0"/>
              <a:buChar char="•"/>
            </a:pPr>
            <a:endParaRPr lang="en-US" dirty="0"/>
          </a:p>
        </p:txBody>
      </p:sp>
      <p:sp>
        <p:nvSpPr>
          <p:cNvPr id="4" name="Oval 3"/>
          <p:cNvSpPr/>
          <p:nvPr/>
        </p:nvSpPr>
        <p:spPr>
          <a:xfrm>
            <a:off x="8407400" y="101600"/>
            <a:ext cx="177800" cy="1503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66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Postponed Topic </a:t>
            </a:r>
            <a:r>
              <a:rPr lang="en-US" dirty="0"/>
              <a:t>DIA CSP AHM 22-Dec-2016</a:t>
            </a:r>
            <a:endParaRPr lang="en-US" dirty="0"/>
          </a:p>
        </p:txBody>
      </p:sp>
      <p:sp>
        <p:nvSpPr>
          <p:cNvPr id="3" name="Content Placeholder 2"/>
          <p:cNvSpPr>
            <a:spLocks noGrp="1"/>
          </p:cNvSpPr>
          <p:nvPr>
            <p:ph idx="1"/>
          </p:nvPr>
        </p:nvSpPr>
        <p:spPr/>
        <p:txBody>
          <a:bodyPr/>
          <a:lstStyle/>
          <a:p>
            <a:r>
              <a:rPr lang="en-US" dirty="0"/>
              <a:t>Small Molecule Drugs, Biosimilars, and Biologics presented by Sasha Gallagher, </a:t>
            </a:r>
            <a:r>
              <a:rPr lang="en-US" dirty="0" err="1"/>
              <a:t>PharmD</a:t>
            </a:r>
            <a:r>
              <a:rPr lang="en-US" dirty="0"/>
              <a:t> candidate</a:t>
            </a:r>
          </a:p>
          <a:p>
            <a:r>
              <a:rPr lang="en-US" dirty="0"/>
              <a:t>Back-to-basics presentation for those in the community who aren't MDs, PhDs, </a:t>
            </a:r>
            <a:r>
              <a:rPr lang="en-US" dirty="0" err="1"/>
              <a:t>PharmDs</a:t>
            </a:r>
            <a:r>
              <a:rPr lang="en-US" dirty="0"/>
              <a:t>, etc.,  who may want a simple tutorial on the subject</a:t>
            </a:r>
          </a:p>
          <a:p>
            <a:r>
              <a:rPr lang="en-US" dirty="0"/>
              <a:t>Postponed to First week Jan 2017</a:t>
            </a:r>
            <a:endParaRPr lang="en-US" dirty="0"/>
          </a:p>
        </p:txBody>
      </p:sp>
      <p:sp>
        <p:nvSpPr>
          <p:cNvPr id="4" name="Oval 3"/>
          <p:cNvSpPr/>
          <p:nvPr/>
        </p:nvSpPr>
        <p:spPr>
          <a:xfrm>
            <a:off x="8407400" y="101600"/>
            <a:ext cx="177800" cy="1503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5" name="Picture 4" descr="State Fire Marshal reminder: Change your clocks, change your batteries"/>
          <p:cNvPicPr>
            <a:picLocks noChangeAspect="1"/>
          </p:cNvPicPr>
          <p:nvPr/>
        </p:nvPicPr>
        <p:blipFill>
          <a:blip r:embed="rId2"/>
          <a:stretch>
            <a:fillRect/>
          </a:stretch>
        </p:blipFill>
        <p:spPr>
          <a:xfrm>
            <a:off x="6610350" y="4267200"/>
            <a:ext cx="1885950" cy="1885950"/>
          </a:xfrm>
          <a:prstGeom prst="rect">
            <a:avLst/>
          </a:prstGeom>
        </p:spPr>
      </p:pic>
    </p:spTree>
    <p:extLst>
      <p:ext uri="{BB962C8B-B14F-4D97-AF65-F5344CB8AC3E}">
        <p14:creationId xmlns:p14="http://schemas.microsoft.com/office/powerpoint/2010/main" val="157392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p:txBody>
          <a:bodyPr/>
          <a:lstStyle/>
          <a:p>
            <a:pPr algn="ctr"/>
            <a:r>
              <a:rPr lang="en-US" dirty="0"/>
              <a:t>CSP Community Leaders – Volunteer Opportunity</a:t>
            </a:r>
          </a:p>
          <a:p>
            <a:pPr lvl="1"/>
            <a:endParaRPr lang="en-US" dirty="0"/>
          </a:p>
        </p:txBody>
      </p:sp>
      <p:pic>
        <p:nvPicPr>
          <p:cNvPr id="4" name="Picture 3"/>
          <p:cNvPicPr>
            <a:picLocks noChangeAspect="1"/>
          </p:cNvPicPr>
          <p:nvPr/>
        </p:nvPicPr>
        <p:blipFill rotWithShape="1">
          <a:blip r:embed="rId2"/>
          <a:srcRect l="17639" t="5898" r="22083" b="22564"/>
          <a:stretch/>
        </p:blipFill>
        <p:spPr>
          <a:xfrm>
            <a:off x="2108200" y="2689225"/>
            <a:ext cx="5511800" cy="3543300"/>
          </a:xfrm>
          <a:prstGeom prst="rect">
            <a:avLst/>
          </a:prstGeom>
          <a:ln>
            <a:solidFill>
              <a:schemeClr val="accent1"/>
            </a:solidFill>
          </a:ln>
        </p:spPr>
      </p:pic>
      <p:sp>
        <p:nvSpPr>
          <p:cNvPr id="5" name="Oval 4"/>
          <p:cNvSpPr/>
          <p:nvPr/>
        </p:nvSpPr>
        <p:spPr>
          <a:xfrm>
            <a:off x="8407400" y="101600"/>
            <a:ext cx="177800" cy="1503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57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59" y="1394958"/>
            <a:ext cx="7367155" cy="5287818"/>
          </a:xfrm>
          <a:prstGeom prst="rect">
            <a:avLst/>
          </a:prstGeom>
        </p:spPr>
      </p:pic>
      <p:sp>
        <p:nvSpPr>
          <p:cNvPr id="7" name="Right Arrow 6"/>
          <p:cNvSpPr/>
          <p:nvPr/>
        </p:nvSpPr>
        <p:spPr>
          <a:xfrm>
            <a:off x="221673" y="2757055"/>
            <a:ext cx="803563" cy="374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221673" y="3734067"/>
            <a:ext cx="803563" cy="374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21673" y="4834349"/>
            <a:ext cx="803563" cy="374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221673" y="5758562"/>
            <a:ext cx="803563" cy="374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407400" y="101600"/>
            <a:ext cx="177800" cy="1503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9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p:txBody>
          <a:bodyPr>
            <a:normAutofit/>
          </a:bodyPr>
          <a:lstStyle/>
          <a:p>
            <a:pPr marL="0" indent="0">
              <a:buNone/>
            </a:pPr>
            <a:r>
              <a:rPr lang="en-US" dirty="0"/>
              <a:t>The new DIS Clinical Safety &amp; Pharmacovigilance Community Core Leadership Team</a:t>
            </a:r>
          </a:p>
          <a:p>
            <a:pPr marL="0" indent="0">
              <a:buNone/>
            </a:pPr>
            <a:endParaRPr lang="en-US" dirty="0"/>
          </a:p>
          <a:p>
            <a:pPr marL="0" indent="0">
              <a:buNone/>
            </a:pPr>
            <a:r>
              <a:rPr lang="en-US" sz="2000" b="1" dirty="0"/>
              <a:t>Communications Coordinator (1 year term) -</a:t>
            </a:r>
            <a:r>
              <a:rPr lang="en-US" sz="2000" dirty="0"/>
              <a:t> Jill </a:t>
            </a:r>
            <a:r>
              <a:rPr lang="en-US" sz="2000" dirty="0" err="1"/>
              <a:t>Notte</a:t>
            </a:r>
            <a:r>
              <a:rPr lang="en-US" sz="2000" dirty="0"/>
              <a:t> (US)</a:t>
            </a:r>
          </a:p>
          <a:p>
            <a:pPr marL="0" indent="0">
              <a:buNone/>
            </a:pPr>
            <a:r>
              <a:rPr lang="en-US" sz="2000" b="1" dirty="0"/>
              <a:t>Education Coordinator (1 year term) -</a:t>
            </a:r>
            <a:r>
              <a:rPr lang="en-US" sz="2000" dirty="0"/>
              <a:t> Cristina </a:t>
            </a:r>
            <a:r>
              <a:rPr lang="en-US" sz="2000" dirty="0" err="1"/>
              <a:t>Parau</a:t>
            </a:r>
            <a:r>
              <a:rPr lang="en-US" sz="2000" dirty="0"/>
              <a:t> (GB)</a:t>
            </a:r>
          </a:p>
          <a:p>
            <a:pPr marL="0" indent="0">
              <a:buNone/>
            </a:pPr>
            <a:r>
              <a:rPr lang="en-US" sz="2000" b="1" dirty="0"/>
              <a:t>Member Engagement Coordinator (1 year term) -</a:t>
            </a:r>
            <a:r>
              <a:rPr lang="en-US" sz="2000" dirty="0"/>
              <a:t> </a:t>
            </a:r>
            <a:r>
              <a:rPr lang="en-US" sz="2000" dirty="0" err="1"/>
              <a:t>Teiki</a:t>
            </a:r>
            <a:r>
              <a:rPr lang="en-US" sz="2000" dirty="0"/>
              <a:t> </a:t>
            </a:r>
            <a:r>
              <a:rPr lang="en-US" sz="2000" dirty="0" err="1"/>
              <a:t>Iwaoka</a:t>
            </a:r>
            <a:r>
              <a:rPr lang="en-US" sz="2000" dirty="0"/>
              <a:t> (JP)</a:t>
            </a:r>
          </a:p>
          <a:p>
            <a:pPr marL="0" indent="0">
              <a:buNone/>
            </a:pPr>
            <a:r>
              <a:rPr lang="en-US" sz="2000" b="1" dirty="0"/>
              <a:t>Programing Coordinator (1 year term) -</a:t>
            </a:r>
            <a:r>
              <a:rPr lang="en-US" sz="2000" dirty="0"/>
              <a:t> Pierre-Yves De </a:t>
            </a:r>
            <a:r>
              <a:rPr lang="en-US" sz="2000" dirty="0" err="1"/>
              <a:t>Zeeuw</a:t>
            </a:r>
            <a:r>
              <a:rPr lang="en-US" sz="2000" dirty="0"/>
              <a:t> (FR)</a:t>
            </a:r>
          </a:p>
          <a:p>
            <a:endParaRPr lang="en-US" dirty="0"/>
          </a:p>
          <a:p>
            <a:endParaRPr lang="en-US" dirty="0"/>
          </a:p>
        </p:txBody>
      </p:sp>
    </p:spTree>
    <p:extLst>
      <p:ext uri="{BB962C8B-B14F-4D97-AF65-F5344CB8AC3E}">
        <p14:creationId xmlns:p14="http://schemas.microsoft.com/office/powerpoint/2010/main" val="206094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a:xfrm>
            <a:off x="457200" y="1600200"/>
            <a:ext cx="6235700" cy="4756150"/>
          </a:xfrm>
        </p:spPr>
        <p:txBody>
          <a:bodyPr>
            <a:normAutofit fontScale="85000" lnSpcReduction="10000"/>
          </a:bodyPr>
          <a:lstStyle/>
          <a:p>
            <a:pPr marL="0" indent="0">
              <a:buNone/>
            </a:pPr>
            <a:r>
              <a:rPr lang="en-US" b="1" dirty="0"/>
              <a:t>Communications Coordinator – Jill </a:t>
            </a:r>
            <a:r>
              <a:rPr lang="en-US" b="1" dirty="0" err="1"/>
              <a:t>Notte</a:t>
            </a:r>
            <a:endParaRPr lang="en-US" b="1" dirty="0"/>
          </a:p>
          <a:p>
            <a:r>
              <a:rPr lang="en-US" sz="2400" dirty="0"/>
              <a:t>Jill </a:t>
            </a:r>
            <a:r>
              <a:rPr lang="en-US" sz="2400" dirty="0" err="1"/>
              <a:t>Notte</a:t>
            </a:r>
            <a:r>
              <a:rPr lang="en-US" sz="2400" dirty="0"/>
              <a:t> is the Director of Global Marketing for APCER Life Sciences, a provider of safety, medical, and regulatory services. She is responsible for marketing strategy and communicates APCER’s value propositions through multiple channels. Jill has been in the field of pharmacovigilance and active in DIA meetings around the world since 2001, when she was Director of Marketing for </a:t>
            </a:r>
            <a:r>
              <a:rPr lang="en-US" sz="2400" dirty="0" err="1"/>
              <a:t>Sentrx</a:t>
            </a:r>
            <a:r>
              <a:rPr lang="en-US" sz="2400" dirty="0"/>
              <a:t> (now C3i). Prior to that, Jill was a Client Manager for IBM, selling hardware, software, services, and consulting to a variety of global pharmaceutical and consumer package goods accounts. Jill has a Bachelor of Science degree in Chemical Engineering from Lafayette College.</a:t>
            </a:r>
          </a:p>
          <a:p>
            <a:endParaRPr lang="en-US" dirty="0"/>
          </a:p>
        </p:txBody>
      </p:sp>
      <p:pic>
        <p:nvPicPr>
          <p:cNvPr id="4" name="Picture 3"/>
          <p:cNvPicPr>
            <a:picLocks noChangeAspect="1"/>
          </p:cNvPicPr>
          <p:nvPr/>
        </p:nvPicPr>
        <p:blipFill>
          <a:blip r:embed="rId2"/>
          <a:stretch>
            <a:fillRect/>
          </a:stretch>
        </p:blipFill>
        <p:spPr>
          <a:xfrm>
            <a:off x="6692900" y="2641600"/>
            <a:ext cx="1905000" cy="1905000"/>
          </a:xfrm>
          <a:prstGeom prst="rect">
            <a:avLst/>
          </a:prstGeom>
        </p:spPr>
      </p:pic>
    </p:spTree>
    <p:extLst>
      <p:ext uri="{BB962C8B-B14F-4D97-AF65-F5344CB8AC3E}">
        <p14:creationId xmlns:p14="http://schemas.microsoft.com/office/powerpoint/2010/main" val="371232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a:xfrm>
            <a:off x="457200" y="1600200"/>
            <a:ext cx="6553200" cy="4756150"/>
          </a:xfrm>
        </p:spPr>
        <p:txBody>
          <a:bodyPr>
            <a:normAutofit fontScale="92500" lnSpcReduction="10000"/>
          </a:bodyPr>
          <a:lstStyle/>
          <a:p>
            <a:pPr marL="0" indent="0">
              <a:buNone/>
            </a:pPr>
            <a:r>
              <a:rPr lang="en-US" b="1" dirty="0"/>
              <a:t>Education Coordinator – </a:t>
            </a:r>
            <a:r>
              <a:rPr lang="en-US" b="1" dirty="0"/>
              <a:t>Cristina </a:t>
            </a:r>
            <a:r>
              <a:rPr lang="en-US" b="1" dirty="0" err="1"/>
              <a:t>Parau</a:t>
            </a:r>
            <a:r>
              <a:rPr lang="en-US" b="1" dirty="0"/>
              <a:t> (GB)</a:t>
            </a:r>
            <a:endParaRPr lang="en-US" b="1" dirty="0"/>
          </a:p>
          <a:p>
            <a:pPr marL="0" indent="0">
              <a:buNone/>
            </a:pPr>
            <a:r>
              <a:rPr lang="en-GB" sz="1900" dirty="0"/>
              <a:t>Cristina is a pharmacist by education. After graduating from her </a:t>
            </a:r>
            <a:r>
              <a:rPr lang="en-GB" sz="1900" dirty="0" err="1"/>
              <a:t>MPharm</a:t>
            </a:r>
            <a:r>
              <a:rPr lang="en-GB" sz="1900" dirty="0"/>
              <a:t> she realised she was drawn towards the industry side of the profession. In pursuit of a career in industry, she undertook an internship with WHO in Patient Safety and following that, carried on with her education by attending an MSc in “Drug Discovery &amp; Pharma Management” at UCL.</a:t>
            </a:r>
            <a:endParaRPr lang="en-US" sz="1900" dirty="0"/>
          </a:p>
          <a:p>
            <a:pPr marL="0" indent="0">
              <a:buNone/>
            </a:pPr>
            <a:endParaRPr lang="en-US" sz="1900" dirty="0"/>
          </a:p>
          <a:p>
            <a:pPr marL="0" indent="0">
              <a:buNone/>
            </a:pPr>
            <a:r>
              <a:rPr lang="en-GB" sz="1900" dirty="0"/>
              <a:t>She joined PDS as an intern while she was working on her thesis and after graduation became a full-time member of our team.</a:t>
            </a:r>
            <a:endParaRPr lang="en-US" sz="1900" dirty="0"/>
          </a:p>
          <a:p>
            <a:pPr marL="0" indent="0">
              <a:buNone/>
            </a:pPr>
            <a:r>
              <a:rPr lang="en-GB" sz="1900" dirty="0"/>
              <a:t> </a:t>
            </a:r>
            <a:endParaRPr lang="en-US" sz="1900" dirty="0"/>
          </a:p>
          <a:p>
            <a:pPr marL="0" indent="0">
              <a:buNone/>
            </a:pPr>
            <a:r>
              <a:rPr lang="en-GB" sz="1900" dirty="0"/>
              <a:t>Hobby wise she is a member of the Rotary club where she volunteers for numerous charitable activities, she enjoys horse riding, tennis, swimming and travelling.</a:t>
            </a:r>
            <a:endParaRPr lang="en-US" sz="1900" dirty="0"/>
          </a:p>
        </p:txBody>
      </p:sp>
      <p:pic>
        <p:nvPicPr>
          <p:cNvPr id="4" name="Picture 3"/>
          <p:cNvPicPr>
            <a:picLocks noChangeAspect="1"/>
          </p:cNvPicPr>
          <p:nvPr/>
        </p:nvPicPr>
        <p:blipFill>
          <a:blip r:embed="rId2"/>
          <a:stretch>
            <a:fillRect/>
          </a:stretch>
        </p:blipFill>
        <p:spPr>
          <a:xfrm>
            <a:off x="7010400" y="1600200"/>
            <a:ext cx="1936750" cy="1936750"/>
          </a:xfrm>
          <a:prstGeom prst="rect">
            <a:avLst/>
          </a:prstGeom>
        </p:spPr>
      </p:pic>
    </p:spTree>
    <p:extLst>
      <p:ext uri="{BB962C8B-B14F-4D97-AF65-F5344CB8AC3E}">
        <p14:creationId xmlns:p14="http://schemas.microsoft.com/office/powerpoint/2010/main" val="109128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 CSP AHM 22-Dec-2016</a:t>
            </a:r>
            <a:endParaRPr lang="en-US" dirty="0"/>
          </a:p>
        </p:txBody>
      </p:sp>
      <p:sp>
        <p:nvSpPr>
          <p:cNvPr id="3" name="Content Placeholder 2"/>
          <p:cNvSpPr>
            <a:spLocks noGrp="1"/>
          </p:cNvSpPr>
          <p:nvPr>
            <p:ph idx="1"/>
          </p:nvPr>
        </p:nvSpPr>
        <p:spPr>
          <a:xfrm>
            <a:off x="457200" y="1600200"/>
            <a:ext cx="6502400" cy="4756150"/>
          </a:xfrm>
        </p:spPr>
        <p:txBody>
          <a:bodyPr>
            <a:normAutofit fontScale="77500" lnSpcReduction="20000"/>
          </a:bodyPr>
          <a:lstStyle/>
          <a:p>
            <a:pPr marL="0" indent="0">
              <a:buNone/>
            </a:pPr>
            <a:r>
              <a:rPr lang="en-US" b="1" dirty="0"/>
              <a:t>Program Coordinator - </a:t>
            </a:r>
            <a:r>
              <a:rPr lang="en-US" b="1" dirty="0"/>
              <a:t>Pierre-Yves De </a:t>
            </a:r>
            <a:r>
              <a:rPr lang="en-US" b="1" dirty="0" err="1"/>
              <a:t>Zeeuw</a:t>
            </a:r>
            <a:r>
              <a:rPr lang="en-US" b="1" dirty="0"/>
              <a:t> (DE, Germany)</a:t>
            </a:r>
            <a:endParaRPr lang="en-US" b="1" dirty="0"/>
          </a:p>
          <a:p>
            <a:pPr marL="0" indent="0">
              <a:buNone/>
            </a:pPr>
            <a:endParaRPr lang="en-US" dirty="0"/>
          </a:p>
          <a:p>
            <a:pPr marL="0" indent="0">
              <a:buNone/>
            </a:pPr>
            <a:r>
              <a:rPr lang="en-US" dirty="0"/>
              <a:t>Physician (GP) by training, Pierre was involved in clinical trials since 1989. He joined the industry in 2001 and started in Clinical safety and pharmacovigilance in 2004, which was the date of my first membership to DIA. Pierre has worked for all types of structures, including CROs, medium sized pharma companies and academic organizations. He is currently therapeutic area lead for clinical safety and pharmacovigilance of cardio-renal products at Otsuka and also managing a team of safety scientists supporting physicians for risk evaluation and reporting activities.</a:t>
            </a:r>
            <a:endParaRPr lang="en-US" dirty="0"/>
          </a:p>
        </p:txBody>
      </p:sp>
      <p:pic>
        <p:nvPicPr>
          <p:cNvPr id="4" name="Picture 3"/>
          <p:cNvPicPr>
            <a:picLocks noChangeAspect="1"/>
          </p:cNvPicPr>
          <p:nvPr/>
        </p:nvPicPr>
        <p:blipFill>
          <a:blip r:embed="rId2"/>
          <a:stretch>
            <a:fillRect/>
          </a:stretch>
        </p:blipFill>
        <p:spPr>
          <a:xfrm>
            <a:off x="6845562" y="1600200"/>
            <a:ext cx="2101588" cy="2343150"/>
          </a:xfrm>
          <a:prstGeom prst="rect">
            <a:avLst/>
          </a:prstGeom>
        </p:spPr>
      </p:pic>
    </p:spTree>
    <p:extLst>
      <p:ext uri="{BB962C8B-B14F-4D97-AF65-F5344CB8AC3E}">
        <p14:creationId xmlns:p14="http://schemas.microsoft.com/office/powerpoint/2010/main" val="1293805819"/>
      </p:ext>
    </p:extLst>
  </p:cSld>
  <p:clrMapOvr>
    <a:masterClrMapping/>
  </p:clrMapOvr>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B3277E5-8D61-4146-8289-D2779A14582F}" vid="{63DD5BBA-2FB3-49DB-999C-7AD63075C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Year xmlns="d9d0f46b-f6a6-4db7-a277-b2edc3298236">26</Year>
    <Doc_x0020_Status xmlns="d9d0f46b-f6a6-4db7-a277-b2edc3298236">3</Doc_x0020_Status>
    <Retention_x0020_Schedule xmlns="d9d0f46b-f6a6-4db7-a277-b2edc3298236">5</Retention_x0020_Schedule>
    <Content_x0020_Region xmlns="d9d0f46b-f6a6-4db7-a277-b2edc3298236">3</Content_x0020_Region>
    <Responsible_x0020_Office xmlns="d9d0f46b-f6a6-4db7-a277-b2edc3298236">6</Responsible_x0020_Office>
  </documentManagement>
</p:properties>
</file>

<file path=customXml/item2.xml><?xml version="1.0" encoding="utf-8"?>
<ct:contentTypeSchema xmlns:ct="http://schemas.microsoft.com/office/2006/metadata/contentType" xmlns:ma="http://schemas.microsoft.com/office/2006/metadata/properties/metaAttributes" ct:_="" ma:_="" ma:contentTypeName="DIA Document" ma:contentTypeID="0x0101007EDFF2051E4E304A84E61DD9B9CEA93D002298FAF1B3CDDA4D892B47E2DBEFE2D9" ma:contentTypeVersion="3" ma:contentTypeDescription="Create a new document." ma:contentTypeScope="" ma:versionID="4dca7694885e06b15a968b6331fbf95b">
  <xsd:schema xmlns:xsd="http://www.w3.org/2001/XMLSchema" xmlns:p="http://schemas.microsoft.com/office/2006/metadata/properties" xmlns:ns2="d9d0f46b-f6a6-4db7-a277-b2edc3298236" targetNamespace="http://schemas.microsoft.com/office/2006/metadata/properties" ma:root="true" ma:fieldsID="5c3fe42d6d1fb4970bcb9482213d756f" ns2:_="">
    <xsd:import namespace="d9d0f46b-f6a6-4db7-a277-b2edc3298236"/>
    <xsd:element name="properties">
      <xsd:complexType>
        <xsd:sequence>
          <xsd:element name="documentManagement">
            <xsd:complexType>
              <xsd:all>
                <xsd:element ref="ns2:Year"/>
                <xsd:element ref="ns2:Content_x0020_Region"/>
                <xsd:element ref="ns2:Retention_x0020_Schedule"/>
                <xsd:element ref="ns2:Responsible_x0020_Office"/>
                <xsd:element ref="ns2:Doc_x0020_Status"/>
              </xsd:all>
            </xsd:complexType>
          </xsd:element>
        </xsd:sequence>
      </xsd:complexType>
    </xsd:element>
  </xsd:schema>
  <xsd:schema xmlns:xsd="http://www.w3.org/2001/XMLSchema" xmlns:dms="http://schemas.microsoft.com/office/2006/documentManagement/types" targetNamespace="d9d0f46b-f6a6-4db7-a277-b2edc3298236" elementFormDefault="qualified">
    <xsd:import namespace="http://schemas.microsoft.com/office/2006/documentManagement/types"/>
    <xsd:element name="Year" ma:index="8" ma:displayName="Year" ma:list="{090302be-5fa6-4807-8954-04f8be0b0748}" ma:internalName="Year" ma:showField="Title" ma:web="d9d0f46b-f6a6-4db7-a277-b2edc3298236">
      <xsd:simpleType>
        <xsd:restriction base="dms:Lookup"/>
      </xsd:simpleType>
    </xsd:element>
    <xsd:element name="Content_x0020_Region" ma:index="9" ma:displayName="Content Region" ma:list="{6f98ea51-7189-4b6a-a911-ad4d34d5dcf8}" ma:internalName="Content_x0020_Region" ma:showField="Title" ma:web="d9d0f46b-f6a6-4db7-a277-b2edc3298236">
      <xsd:simpleType>
        <xsd:restriction base="dms:Lookup"/>
      </xsd:simpleType>
    </xsd:element>
    <xsd:element name="Retention_x0020_Schedule" ma:index="10" ma:displayName="Retention Schedule" ma:list="{88ff0776-613d-4cb1-be01-79219c896d29}" ma:internalName="Retention_x0020_Schedule" ma:showField="Title" ma:web="d9d0f46b-f6a6-4db7-a277-b2edc3298236">
      <xsd:simpleType>
        <xsd:restriction base="dms:Lookup"/>
      </xsd:simpleType>
    </xsd:element>
    <xsd:element name="Responsible_x0020_Office" ma:index="11" ma:displayName="Responsible Office" ma:list="{f4bb6a4e-f6fb-4236-8cef-05f09eb91670}" ma:internalName="Responsible_x0020_Office" ma:showField="Title" ma:web="d9d0f46b-f6a6-4db7-a277-b2edc3298236">
      <xsd:simpleType>
        <xsd:restriction base="dms:Lookup"/>
      </xsd:simpleType>
    </xsd:element>
    <xsd:element name="Doc_x0020_Status" ma:index="12" ma:displayName="Status" ma:list="{9c958115-5b88-40e9-a53f-abb8ad925efc}" ma:internalName="Doc_x0020_Status" ma:readOnly="false" ma:showField="Title" ma:web="d9d0f46b-f6a6-4db7-a277-b2edc329823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C4DD6-9B90-47E1-B2E7-F3E2E684592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d9d0f46b-f6a6-4db7-a277-b2edc3298236"/>
    <ds:schemaRef ds:uri="http://www.w3.org/XML/1998/namespace"/>
    <ds:schemaRef ds:uri="http://purl.org/dc/dcmitype/"/>
  </ds:schemaRefs>
</ds:datastoreItem>
</file>

<file path=customXml/itemProps2.xml><?xml version="1.0" encoding="utf-8"?>
<ds:datastoreItem xmlns:ds="http://schemas.openxmlformats.org/officeDocument/2006/customXml" ds:itemID="{50912B57-5A21-4447-8421-D28F3B15A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0f46b-f6a6-4db7-a277-b2edc32982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DA4D6A6-6F2A-4559-9E90-AF2C8C3DB6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565</Words>
  <Application>Microsoft Office PowerPoint</Application>
  <PresentationFormat>On-screen Show (4:3)</PresentationFormat>
  <Paragraphs>70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Default Theme</vt:lpstr>
      <vt:lpstr>DIA Clinical Safety and Pharmacovigilance Community </vt:lpstr>
      <vt:lpstr>Today’s Agenda</vt:lpstr>
      <vt:lpstr>Postponed Topic DIA CSP AHM 22-Dec-2016</vt:lpstr>
      <vt:lpstr>DIA CSP AHM 22-Dec-2016</vt:lpstr>
      <vt:lpstr>DIA CSP AHM 22-Dec-2016</vt:lpstr>
      <vt:lpstr>DIA CSP AHM 22-Dec-2016</vt:lpstr>
      <vt:lpstr>DIA CSP AHM 22-Dec-2016</vt:lpstr>
      <vt:lpstr>DIA CSP AHM 22-Dec-2016</vt:lpstr>
      <vt:lpstr>DIA CSP AHM 22-Dec-2016</vt:lpstr>
      <vt:lpstr>DIA CSP AHM 22-Dec-2016</vt:lpstr>
      <vt:lpstr>DIA CSP AHM 22-Dec-2016</vt:lpstr>
      <vt:lpstr>DIA CSP AHM 22-Dec-2016</vt:lpstr>
      <vt:lpstr>DIA CSP AHM 22-Dec-2016</vt:lpstr>
      <vt:lpstr>DIA CSP AHM 22-Dec-2016</vt:lpstr>
      <vt:lpstr>DIA CSP AHM 22-Dec-2016</vt:lpstr>
      <vt:lpstr>DIA CSP AHM 22-Dec-2016</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2015-04-02T15:29:32Z</dcterms:created>
  <dcterms:modified xsi:type="dcterms:W3CDTF">2016-12-22T16:12:58Z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0x0101007EDFF2051E4E304A84E61DD9B9CEA93D002298FAF1B3CDDA4D892B47E2DBEFE2D9</vt:lpwstr>
  </property>
  <property fmtid="{D5CDD505-2E9C-101B-9397-08002B2CF9AE}" pid="3" name="Order">
    <vt:r8>1300</vt:r8>
  </property>
</Properties>
</file>