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4"/>
  </p:sldMasterIdLst>
  <p:notesMasterIdLst>
    <p:notesMasterId r:id="rId27"/>
  </p:notesMasterIdLst>
  <p:sldIdLst>
    <p:sldId id="259" r:id="rId5"/>
    <p:sldId id="507" r:id="rId6"/>
    <p:sldId id="510" r:id="rId7"/>
    <p:sldId id="511" r:id="rId8"/>
    <p:sldId id="509" r:id="rId9"/>
    <p:sldId id="508" r:id="rId10"/>
    <p:sldId id="514" r:id="rId11"/>
    <p:sldId id="533" r:id="rId12"/>
    <p:sldId id="852" r:id="rId13"/>
    <p:sldId id="512" r:id="rId14"/>
    <p:sldId id="838" r:id="rId15"/>
    <p:sldId id="839" r:id="rId16"/>
    <p:sldId id="840" r:id="rId17"/>
    <p:sldId id="841" r:id="rId18"/>
    <p:sldId id="516" r:id="rId19"/>
    <p:sldId id="518" r:id="rId20"/>
    <p:sldId id="517" r:id="rId21"/>
    <p:sldId id="532" r:id="rId22"/>
    <p:sldId id="853" r:id="rId23"/>
    <p:sldId id="529" r:id="rId24"/>
    <p:sldId id="530" r:id="rId25"/>
    <p:sldId id="50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4631D8-928C-CD0D-594B-5CE34D951EF8}" name="Santra, Soma [Fortrea]" initials="SS" userId="S::Soma.Santra@covance.com::bcdb1d5a-d455-4684-bfd5-6a1ab8a2b5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0B1F"/>
    <a:srgbClr val="FA8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3093" autoAdjust="0"/>
  </p:normalViewPr>
  <p:slideViewPr>
    <p:cSldViewPr snapToGrid="0" snapToObjects="1" showGuides="1">
      <p:cViewPr varScale="1">
        <p:scale>
          <a:sx n="63" d="100"/>
          <a:sy n="63" d="100"/>
        </p:scale>
        <p:origin x="1444" y="64"/>
      </p:cViewPr>
      <p:guideLst>
        <p:guide orient="horz" pos="1992"/>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ssantra\Documents\Soma\Others\Chinmayee\F%20Value_Figur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F30-DE44-8B48-203823F2DB8D}"/>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F30-DE44-8B48-203823F2DB8D}"/>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F30-DE44-8B48-203823F2DB8D}"/>
            </c:ext>
          </c:extLst>
        </c:ser>
        <c:dLbls>
          <c:showLegendKey val="0"/>
          <c:showVal val="1"/>
          <c:showCatName val="0"/>
          <c:showSerName val="0"/>
          <c:showPercent val="0"/>
          <c:showBubbleSize val="0"/>
        </c:dLbls>
        <c:gapWidth val="75"/>
        <c:axId val="1961847552"/>
        <c:axId val="1961849184"/>
      </c:barChart>
      <c:catAx>
        <c:axId val="1961847552"/>
        <c:scaling>
          <c:orientation val="minMax"/>
        </c:scaling>
        <c:delete val="0"/>
        <c:axPos val="b"/>
        <c:numFmt formatCode="General" sourceLinked="0"/>
        <c:majorTickMark val="none"/>
        <c:minorTickMark val="none"/>
        <c:tickLblPos val="nextTo"/>
        <c:crossAx val="1961849184"/>
        <c:crosses val="autoZero"/>
        <c:auto val="1"/>
        <c:lblAlgn val="ctr"/>
        <c:lblOffset val="100"/>
        <c:noMultiLvlLbl val="0"/>
      </c:catAx>
      <c:valAx>
        <c:axId val="1961849184"/>
        <c:scaling>
          <c:orientation val="minMax"/>
        </c:scaling>
        <c:delete val="0"/>
        <c:axPos val="l"/>
        <c:numFmt formatCode="General" sourceLinked="1"/>
        <c:majorTickMark val="none"/>
        <c:minorTickMark val="none"/>
        <c:tickLblPos val="nextTo"/>
        <c:crossAx val="196184755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5567912033837"/>
          <c:y val="0.1019176149074548"/>
          <c:w val="0.85042870454763264"/>
          <c:h val="0.75830284883866605"/>
        </c:manualLayout>
      </c:layout>
      <c:barChart>
        <c:barDir val="col"/>
        <c:grouping val="clustered"/>
        <c:varyColors val="0"/>
        <c:ser>
          <c:idx val="0"/>
          <c:order val="0"/>
          <c:tx>
            <c:strRef>
              <c:f>Sheet1!$B$28</c:f>
              <c:strCache>
                <c:ptCount val="1"/>
                <c:pt idx="0">
                  <c:v>Boys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elete val="1"/>
          </c:dLbls>
          <c:cat>
            <c:strRef>
              <c:f>Sheet1!$A$29:$A$34</c:f>
              <c:strCache>
                <c:ptCount val="6"/>
                <c:pt idx="0">
                  <c:v>Under 1</c:v>
                </c:pt>
                <c:pt idx="1">
                  <c:v>1 − 4</c:v>
                </c:pt>
                <c:pt idx="2">
                  <c:v>5 − 9</c:v>
                </c:pt>
                <c:pt idx="3">
                  <c:v>10 − 14</c:v>
                </c:pt>
                <c:pt idx="4">
                  <c:v>15 − 19</c:v>
                </c:pt>
                <c:pt idx="5">
                  <c:v>Under 20</c:v>
                </c:pt>
              </c:strCache>
            </c:strRef>
          </c:cat>
          <c:val>
            <c:numRef>
              <c:f>Sheet1!$B$29:$B$34</c:f>
              <c:numCache>
                <c:formatCode>General</c:formatCode>
                <c:ptCount val="6"/>
                <c:pt idx="0">
                  <c:v>5.7</c:v>
                </c:pt>
                <c:pt idx="1">
                  <c:v>2.9</c:v>
                </c:pt>
                <c:pt idx="2">
                  <c:v>1.6</c:v>
                </c:pt>
                <c:pt idx="3">
                  <c:v>1.5</c:v>
                </c:pt>
                <c:pt idx="4">
                  <c:v>2.1</c:v>
                </c:pt>
                <c:pt idx="5">
                  <c:v>2</c:v>
                </c:pt>
              </c:numCache>
            </c:numRef>
          </c:val>
          <c:extLst>
            <c:ext xmlns:c16="http://schemas.microsoft.com/office/drawing/2014/chart" uri="{C3380CC4-5D6E-409C-BE32-E72D297353CC}">
              <c16:uniqueId val="{00000000-13DB-4E2B-916D-13B8D64F06D2}"/>
            </c:ext>
          </c:extLst>
        </c:ser>
        <c:ser>
          <c:idx val="1"/>
          <c:order val="1"/>
          <c:tx>
            <c:strRef>
              <c:f>Sheet1!$C$28</c:f>
              <c:strCache>
                <c:ptCount val="1"/>
                <c:pt idx="0">
                  <c:v>Girls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elete val="1"/>
          </c:dLbls>
          <c:cat>
            <c:strRef>
              <c:f>Sheet1!$A$29:$A$34</c:f>
              <c:strCache>
                <c:ptCount val="6"/>
                <c:pt idx="0">
                  <c:v>Under 1</c:v>
                </c:pt>
                <c:pt idx="1">
                  <c:v>1 − 4</c:v>
                </c:pt>
                <c:pt idx="2">
                  <c:v>5 − 9</c:v>
                </c:pt>
                <c:pt idx="3">
                  <c:v>10 − 14</c:v>
                </c:pt>
                <c:pt idx="4">
                  <c:v>15 − 19</c:v>
                </c:pt>
                <c:pt idx="5">
                  <c:v>Under 20</c:v>
                </c:pt>
              </c:strCache>
            </c:strRef>
          </c:cat>
          <c:val>
            <c:numRef>
              <c:f>Sheet1!$C$29:$C$34</c:f>
              <c:numCache>
                <c:formatCode>General</c:formatCode>
                <c:ptCount val="6"/>
                <c:pt idx="0">
                  <c:v>3.9</c:v>
                </c:pt>
                <c:pt idx="1">
                  <c:v>2</c:v>
                </c:pt>
                <c:pt idx="2">
                  <c:v>1.5</c:v>
                </c:pt>
                <c:pt idx="3">
                  <c:v>1.55</c:v>
                </c:pt>
                <c:pt idx="4">
                  <c:v>2</c:v>
                </c:pt>
                <c:pt idx="5">
                  <c:v>1.8</c:v>
                </c:pt>
              </c:numCache>
            </c:numRef>
          </c:val>
          <c:extLst>
            <c:ext xmlns:c16="http://schemas.microsoft.com/office/drawing/2014/chart" uri="{C3380CC4-5D6E-409C-BE32-E72D297353CC}">
              <c16:uniqueId val="{00000001-13DB-4E2B-916D-13B8D64F06D2}"/>
            </c:ext>
          </c:extLst>
        </c:ser>
        <c:dLbls>
          <c:dLblPos val="outEnd"/>
          <c:showLegendKey val="0"/>
          <c:showVal val="1"/>
          <c:showCatName val="0"/>
          <c:showSerName val="0"/>
          <c:showPercent val="0"/>
          <c:showBubbleSize val="0"/>
        </c:dLbls>
        <c:gapWidth val="164"/>
        <c:overlap val="-22"/>
        <c:axId val="2050861200"/>
        <c:axId val="2050865040"/>
      </c:barChart>
      <c:catAx>
        <c:axId val="2050861200"/>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dirty="0">
                    <a:solidFill>
                      <a:schemeClr val="tx1"/>
                    </a:solidFill>
                  </a:rPr>
                  <a:t>Age (Years)</a:t>
                </a:r>
              </a:p>
            </c:rich>
          </c:tx>
          <c:layout>
            <c:manualLayout>
              <c:xMode val="edge"/>
              <c:yMode val="edge"/>
              <c:x val="0.4837715905053353"/>
              <c:y val="0.9498538265497875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50865040"/>
        <c:crosses val="autoZero"/>
        <c:auto val="1"/>
        <c:lblAlgn val="ctr"/>
        <c:lblOffset val="100"/>
        <c:noMultiLvlLbl val="0"/>
      </c:catAx>
      <c:valAx>
        <c:axId val="2050865040"/>
        <c:scaling>
          <c:orientation val="minMax"/>
        </c:scaling>
        <c:delete val="0"/>
        <c:axPos val="l"/>
        <c:title>
          <c:tx>
            <c:rich>
              <a:bodyPr rot="-5400000" spcFirstLastPara="1" vertOverflow="ellipsis" vert="horz" wrap="square" anchor="ctr" anchorCtr="1"/>
              <a:lstStyle/>
              <a:p>
                <a:pPr algn="ctr" rtl="0">
                  <a:defRPr sz="1400" b="1" i="0" u="none" strike="noStrike" kern="1200" baseline="0">
                    <a:solidFill>
                      <a:schemeClr val="tx1"/>
                    </a:solidFill>
                    <a:latin typeface="+mn-lt"/>
                    <a:ea typeface="+mn-ea"/>
                    <a:cs typeface="+mn-cs"/>
                  </a:defRPr>
                </a:pPr>
                <a:r>
                  <a:rPr lang="en-US" sz="1400" b="1" i="0" u="none" strike="noStrike" kern="1200" baseline="0" dirty="0">
                    <a:solidFill>
                      <a:srgbClr val="404040"/>
                    </a:solidFill>
                  </a:rPr>
                  <a:t>Poison exposures </a:t>
                </a:r>
                <a:r>
                  <a:rPr lang="en-US" sz="1400" dirty="0">
                    <a:solidFill>
                      <a:schemeClr val="tx1"/>
                    </a:solidFill>
                  </a:rPr>
                  <a:t>per 100,000 population</a:t>
                </a:r>
              </a:p>
            </c:rich>
          </c:tx>
          <c:layout>
            <c:manualLayout>
              <c:xMode val="edge"/>
              <c:yMode val="edge"/>
              <c:x val="1.8195050946142648E-2"/>
              <c:y val="0.16643706353780019"/>
            </c:manualLayout>
          </c:layout>
          <c:overlay val="0"/>
          <c:spPr>
            <a:noFill/>
            <a:ln>
              <a:noFill/>
            </a:ln>
            <a:effectLst/>
          </c:spPr>
          <c:txPr>
            <a:bodyPr rot="-5400000" spcFirstLastPara="1" vertOverflow="ellipsis" vert="horz" wrap="square" anchor="ctr" anchorCtr="1"/>
            <a:lstStyle/>
            <a:p>
              <a:pPr algn="ctr" rtl="0">
                <a:defRPr sz="14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508612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07CE5-4AC8-41B9-86B6-35F63553750A}" type="doc">
      <dgm:prSet loTypeId="urn:microsoft.com/office/officeart/2005/8/layout/pyramid1" loCatId="pyramid" qsTypeId="urn:microsoft.com/office/officeart/2005/8/quickstyle/simple3" qsCatId="simple" csTypeId="urn:microsoft.com/office/officeart/2005/8/colors/accent0_3" csCatId="mainScheme" phldr="1"/>
      <dgm:spPr/>
      <dgm:t>
        <a:bodyPr/>
        <a:lstStyle/>
        <a:p>
          <a:endParaRPr lang="en-US"/>
        </a:p>
      </dgm:t>
    </dgm:pt>
    <dgm:pt modelId="{CE37C4AC-A63D-4209-9765-18990D010736}">
      <dgm:prSet phldrT="[Text]" custT="1"/>
      <dgm:spPr>
        <a:xfrm>
          <a:off x="1797938" y="455429"/>
          <a:ext cx="4820852" cy="450987"/>
        </a:xfrm>
        <a:solidFill>
          <a:schemeClr val="accent3">
            <a:lumMod val="75000"/>
          </a:schemeClr>
        </a:solidFill>
      </dgm:spPr>
      <dgm:t>
        <a:bodyPr/>
        <a:lstStyle/>
        <a:p>
          <a:r>
            <a:rPr lang="en-US" sz="1800" dirty="0">
              <a:solidFill>
                <a:schemeClr val="bg1"/>
              </a:solidFill>
              <a:latin typeface="+mn-lt"/>
              <a:ea typeface="+mn-ea"/>
              <a:cs typeface="+mn-cs"/>
            </a:rPr>
            <a:t>Overdose data in children</a:t>
          </a:r>
        </a:p>
      </dgm:t>
    </dgm:pt>
    <dgm:pt modelId="{3763E067-F3FE-41D3-86F8-40F9E936209D}" type="parTrans" cxnId="{681FDE07-14FF-4CBF-9015-7B801A6F9B7E}">
      <dgm:prSet/>
      <dgm:spPr/>
      <dgm:t>
        <a:bodyPr/>
        <a:lstStyle/>
        <a:p>
          <a:endParaRPr lang="en-US" sz="1800">
            <a:latin typeface="+mn-lt"/>
          </a:endParaRPr>
        </a:p>
      </dgm:t>
    </dgm:pt>
    <dgm:pt modelId="{D1E205A8-641B-44B7-B8D9-0B64F9D0BB0C}" type="sibTrans" cxnId="{681FDE07-14FF-4CBF-9015-7B801A6F9B7E}">
      <dgm:prSet/>
      <dgm:spPr/>
      <dgm:t>
        <a:bodyPr/>
        <a:lstStyle/>
        <a:p>
          <a:endParaRPr lang="en-US" sz="1800">
            <a:latin typeface="+mn-lt"/>
          </a:endParaRPr>
        </a:p>
      </dgm:t>
    </dgm:pt>
    <dgm:pt modelId="{00FB4C8C-D6C9-4417-8CEA-33D9165F2B55}">
      <dgm:prSet phldrT="[Text]" custT="1"/>
      <dgm:spPr>
        <a:xfrm>
          <a:off x="1904213" y="2604542"/>
          <a:ext cx="4678318" cy="539987"/>
        </a:xfrm>
        <a:solidFill>
          <a:schemeClr val="accent3">
            <a:lumMod val="75000"/>
          </a:schemeClr>
        </a:solidFill>
      </dgm:spPr>
      <dgm:t>
        <a:bodyPr/>
        <a:lstStyle/>
        <a:p>
          <a:r>
            <a:rPr lang="en-US" sz="1800" dirty="0">
              <a:solidFill>
                <a:schemeClr val="bg1"/>
              </a:solidFill>
              <a:latin typeface="+mn-lt"/>
              <a:ea typeface="+mn-ea"/>
              <a:cs typeface="+mn-cs"/>
            </a:rPr>
            <a:t>Acute and repeat-dose toxicity data in animals </a:t>
          </a:r>
        </a:p>
      </dgm:t>
    </dgm:pt>
    <dgm:pt modelId="{4559E20E-18CE-45BD-9D6B-D01A983628F4}" type="parTrans" cxnId="{EFD5006E-BD76-46C1-A490-8FF59DB106F2}">
      <dgm:prSet/>
      <dgm:spPr/>
      <dgm:t>
        <a:bodyPr/>
        <a:lstStyle/>
        <a:p>
          <a:endParaRPr lang="en-US" sz="1800">
            <a:latin typeface="+mn-lt"/>
          </a:endParaRPr>
        </a:p>
      </dgm:t>
    </dgm:pt>
    <dgm:pt modelId="{01EFC034-8777-4D5A-BBF3-BD1C38A51572}" type="sibTrans" cxnId="{EFD5006E-BD76-46C1-A490-8FF59DB106F2}">
      <dgm:prSet/>
      <dgm:spPr/>
      <dgm:t>
        <a:bodyPr/>
        <a:lstStyle/>
        <a:p>
          <a:endParaRPr lang="en-US" sz="1800">
            <a:latin typeface="+mn-lt"/>
          </a:endParaRPr>
        </a:p>
      </dgm:t>
    </dgm:pt>
    <dgm:pt modelId="{D77C85CC-84D0-4AB0-96E6-D79B75363A05}">
      <dgm:prSet custT="1"/>
      <dgm:spPr>
        <a:xfrm>
          <a:off x="1768460" y="1134483"/>
          <a:ext cx="4906754" cy="528182"/>
        </a:xfrm>
        <a:solidFill>
          <a:schemeClr val="accent3">
            <a:lumMod val="75000"/>
          </a:schemeClr>
        </a:solidFill>
      </dgm:spPr>
      <dgm:t>
        <a:bodyPr/>
        <a:lstStyle/>
        <a:p>
          <a:r>
            <a:rPr lang="en-US" sz="1800" dirty="0">
              <a:solidFill>
                <a:schemeClr val="bg1"/>
              </a:solidFill>
              <a:latin typeface="+mn-lt"/>
              <a:ea typeface="+mn-ea"/>
              <a:cs typeface="+mn-cs"/>
            </a:rPr>
            <a:t>Clinical trial and post-marketing data in adults</a:t>
          </a:r>
        </a:p>
      </dgm:t>
    </dgm:pt>
    <dgm:pt modelId="{A282FC77-5BDB-42FE-A424-437DB3A63ECB}" type="parTrans" cxnId="{0A517B42-D2C7-4979-A6C5-EA0884CD87B5}">
      <dgm:prSet/>
      <dgm:spPr/>
      <dgm:t>
        <a:bodyPr/>
        <a:lstStyle/>
        <a:p>
          <a:endParaRPr lang="en-US" sz="1800">
            <a:latin typeface="+mn-lt"/>
          </a:endParaRPr>
        </a:p>
      </dgm:t>
    </dgm:pt>
    <dgm:pt modelId="{F2E7DBFB-DE97-4CC8-BE19-1CA1F712580E}" type="sibTrans" cxnId="{0A517B42-D2C7-4979-A6C5-EA0884CD87B5}">
      <dgm:prSet/>
      <dgm:spPr/>
      <dgm:t>
        <a:bodyPr/>
        <a:lstStyle/>
        <a:p>
          <a:endParaRPr lang="en-US" sz="1800">
            <a:latin typeface="+mn-lt"/>
          </a:endParaRPr>
        </a:p>
      </dgm:t>
    </dgm:pt>
    <dgm:pt modelId="{3AB0ECC1-FDCE-4C90-95CF-E2262B41BF4E}">
      <dgm:prSet custT="1"/>
      <dgm:spPr>
        <a:xfrm>
          <a:off x="1843757" y="1869179"/>
          <a:ext cx="4777694" cy="487550"/>
        </a:xfrm>
        <a:solidFill>
          <a:schemeClr val="accent3">
            <a:lumMod val="75000"/>
          </a:schemeClr>
        </a:solidFill>
      </dgm:spPr>
      <dgm:t>
        <a:bodyPr/>
        <a:lstStyle/>
        <a:p>
          <a:r>
            <a:rPr lang="en-US" sz="1800" dirty="0">
              <a:solidFill>
                <a:schemeClr val="bg1"/>
              </a:solidFill>
              <a:latin typeface="+mn-lt"/>
              <a:ea typeface="+mn-ea"/>
              <a:cs typeface="+mn-cs"/>
            </a:rPr>
            <a:t>Pharmacokinetic and pharmacodynamic data</a:t>
          </a:r>
        </a:p>
      </dgm:t>
    </dgm:pt>
    <dgm:pt modelId="{44741AEB-3611-43CE-914F-966912204CD0}" type="parTrans" cxnId="{FAC7191A-A778-4846-8A6F-A37DB3FA8CFC}">
      <dgm:prSet/>
      <dgm:spPr/>
      <dgm:t>
        <a:bodyPr/>
        <a:lstStyle/>
        <a:p>
          <a:endParaRPr lang="en-US" sz="1800">
            <a:latin typeface="+mn-lt"/>
          </a:endParaRPr>
        </a:p>
      </dgm:t>
    </dgm:pt>
    <dgm:pt modelId="{B636D1EF-A080-433B-AEE5-E036597DF550}" type="sibTrans" cxnId="{FAC7191A-A778-4846-8A6F-A37DB3FA8CFC}">
      <dgm:prSet/>
      <dgm:spPr/>
      <dgm:t>
        <a:bodyPr/>
        <a:lstStyle/>
        <a:p>
          <a:endParaRPr lang="en-US" sz="1800">
            <a:latin typeface="+mn-lt"/>
          </a:endParaRPr>
        </a:p>
      </dgm:t>
    </dgm:pt>
    <dgm:pt modelId="{C6BA9E41-EF21-4990-A767-D6F514FD4B3C}">
      <dgm:prSet phldrT="[Text]" custT="1"/>
      <dgm:spPr>
        <a:xfrm>
          <a:off x="1921320" y="3299585"/>
          <a:ext cx="4547139" cy="468064"/>
        </a:xfrm>
        <a:solidFill>
          <a:schemeClr val="accent3">
            <a:lumMod val="75000"/>
          </a:schemeClr>
        </a:solidFill>
      </dgm:spPr>
      <dgm:t>
        <a:bodyPr/>
        <a:lstStyle/>
        <a:p>
          <a:r>
            <a:rPr lang="en-US" sz="1800" dirty="0">
              <a:solidFill>
                <a:schemeClr val="bg1"/>
              </a:solidFill>
              <a:latin typeface="+mn-lt"/>
              <a:ea typeface="+mn-ea"/>
              <a:cs typeface="+mn-cs"/>
            </a:rPr>
            <a:t>Analogy to similar compounds</a:t>
          </a:r>
        </a:p>
      </dgm:t>
    </dgm:pt>
    <dgm:pt modelId="{8940050F-5940-4BE9-92AF-8A32F3DE6137}" type="parTrans" cxnId="{3911938F-4AB5-4CA8-86F0-77EFA88315F2}">
      <dgm:prSet/>
      <dgm:spPr/>
      <dgm:t>
        <a:bodyPr/>
        <a:lstStyle/>
        <a:p>
          <a:endParaRPr lang="en-US" sz="1800">
            <a:latin typeface="+mn-lt"/>
          </a:endParaRPr>
        </a:p>
      </dgm:t>
    </dgm:pt>
    <dgm:pt modelId="{B894C26C-A9D0-4D06-AC78-441730D6973E}" type="sibTrans" cxnId="{3911938F-4AB5-4CA8-86F0-77EFA88315F2}">
      <dgm:prSet/>
      <dgm:spPr/>
      <dgm:t>
        <a:bodyPr/>
        <a:lstStyle/>
        <a:p>
          <a:endParaRPr lang="en-US" sz="1800">
            <a:latin typeface="+mn-lt"/>
          </a:endParaRPr>
        </a:p>
      </dgm:t>
    </dgm:pt>
    <dgm:pt modelId="{238A468B-5CBD-49A9-9F6B-489658C23B97}" type="pres">
      <dgm:prSet presAssocID="{0DC07CE5-4AC8-41B9-86B6-35F63553750A}" presName="Name0" presStyleCnt="0">
        <dgm:presLayoutVars>
          <dgm:dir/>
          <dgm:animLvl val="lvl"/>
          <dgm:resizeHandles val="exact"/>
        </dgm:presLayoutVars>
      </dgm:prSet>
      <dgm:spPr/>
    </dgm:pt>
    <dgm:pt modelId="{00926794-6DAB-4099-9A32-34A16C8CD806}" type="pres">
      <dgm:prSet presAssocID="{CE37C4AC-A63D-4209-9765-18990D010736}" presName="Name8" presStyleCnt="0"/>
      <dgm:spPr/>
    </dgm:pt>
    <dgm:pt modelId="{53A6A7B9-2BEA-4F1A-A8A6-637869DED6F9}" type="pres">
      <dgm:prSet presAssocID="{CE37C4AC-A63D-4209-9765-18990D010736}" presName="level" presStyleLbl="node1" presStyleIdx="0" presStyleCnt="5">
        <dgm:presLayoutVars>
          <dgm:chMax val="1"/>
          <dgm:bulletEnabled val="1"/>
        </dgm:presLayoutVars>
      </dgm:prSet>
      <dgm:spPr>
        <a:prstGeom prst="roundRect">
          <a:avLst/>
        </a:prstGeom>
      </dgm:spPr>
    </dgm:pt>
    <dgm:pt modelId="{BEC46AAF-4BF2-485A-87E1-CC3C4137341D}" type="pres">
      <dgm:prSet presAssocID="{CE37C4AC-A63D-4209-9765-18990D010736}" presName="levelTx" presStyleLbl="revTx" presStyleIdx="0" presStyleCnt="0">
        <dgm:presLayoutVars>
          <dgm:chMax val="1"/>
          <dgm:bulletEnabled val="1"/>
        </dgm:presLayoutVars>
      </dgm:prSet>
      <dgm:spPr/>
    </dgm:pt>
    <dgm:pt modelId="{FCE4DD55-188C-43FE-A3BD-E1F4E2D0A043}" type="pres">
      <dgm:prSet presAssocID="{D77C85CC-84D0-4AB0-96E6-D79B75363A05}" presName="Name8" presStyleCnt="0"/>
      <dgm:spPr/>
    </dgm:pt>
    <dgm:pt modelId="{A745B6C1-F22C-44F6-A120-7522014803A6}" type="pres">
      <dgm:prSet presAssocID="{D77C85CC-84D0-4AB0-96E6-D79B75363A05}" presName="level" presStyleLbl="node1" presStyleIdx="1" presStyleCnt="5">
        <dgm:presLayoutVars>
          <dgm:chMax val="1"/>
          <dgm:bulletEnabled val="1"/>
        </dgm:presLayoutVars>
      </dgm:prSet>
      <dgm:spPr>
        <a:prstGeom prst="roundRect">
          <a:avLst/>
        </a:prstGeom>
      </dgm:spPr>
    </dgm:pt>
    <dgm:pt modelId="{2FE0F9D6-0520-4CBA-A21A-CEF5C012C3CC}" type="pres">
      <dgm:prSet presAssocID="{D77C85CC-84D0-4AB0-96E6-D79B75363A05}" presName="levelTx" presStyleLbl="revTx" presStyleIdx="0" presStyleCnt="0">
        <dgm:presLayoutVars>
          <dgm:chMax val="1"/>
          <dgm:bulletEnabled val="1"/>
        </dgm:presLayoutVars>
      </dgm:prSet>
      <dgm:spPr/>
    </dgm:pt>
    <dgm:pt modelId="{758045DE-7D02-4A01-9652-0941D6711447}" type="pres">
      <dgm:prSet presAssocID="{3AB0ECC1-FDCE-4C90-95CF-E2262B41BF4E}" presName="Name8" presStyleCnt="0"/>
      <dgm:spPr/>
    </dgm:pt>
    <dgm:pt modelId="{6834A49B-5315-4FED-ABC1-B9C95447A04F}" type="pres">
      <dgm:prSet presAssocID="{3AB0ECC1-FDCE-4C90-95CF-E2262B41BF4E}" presName="level" presStyleLbl="node1" presStyleIdx="2" presStyleCnt="5">
        <dgm:presLayoutVars>
          <dgm:chMax val="1"/>
          <dgm:bulletEnabled val="1"/>
        </dgm:presLayoutVars>
      </dgm:prSet>
      <dgm:spPr>
        <a:prstGeom prst="roundRect">
          <a:avLst/>
        </a:prstGeom>
      </dgm:spPr>
    </dgm:pt>
    <dgm:pt modelId="{8B4801B1-E854-4908-9305-0412D860AFF0}" type="pres">
      <dgm:prSet presAssocID="{3AB0ECC1-FDCE-4C90-95CF-E2262B41BF4E}" presName="levelTx" presStyleLbl="revTx" presStyleIdx="0" presStyleCnt="0">
        <dgm:presLayoutVars>
          <dgm:chMax val="1"/>
          <dgm:bulletEnabled val="1"/>
        </dgm:presLayoutVars>
      </dgm:prSet>
      <dgm:spPr/>
    </dgm:pt>
    <dgm:pt modelId="{C466982C-C537-40E5-813B-8DEB89003A25}" type="pres">
      <dgm:prSet presAssocID="{00FB4C8C-D6C9-4417-8CEA-33D9165F2B55}" presName="Name8" presStyleCnt="0"/>
      <dgm:spPr/>
    </dgm:pt>
    <dgm:pt modelId="{6F8CA8A9-D46A-4C6B-9E97-926410E287C6}" type="pres">
      <dgm:prSet presAssocID="{00FB4C8C-D6C9-4417-8CEA-33D9165F2B55}" presName="level" presStyleLbl="node1" presStyleIdx="3" presStyleCnt="5">
        <dgm:presLayoutVars>
          <dgm:chMax val="1"/>
          <dgm:bulletEnabled val="1"/>
        </dgm:presLayoutVars>
      </dgm:prSet>
      <dgm:spPr>
        <a:prstGeom prst="roundRect">
          <a:avLst/>
        </a:prstGeom>
      </dgm:spPr>
    </dgm:pt>
    <dgm:pt modelId="{F19041E7-D1CA-4FD6-9F69-6154DAE763BE}" type="pres">
      <dgm:prSet presAssocID="{00FB4C8C-D6C9-4417-8CEA-33D9165F2B55}" presName="levelTx" presStyleLbl="revTx" presStyleIdx="0" presStyleCnt="0">
        <dgm:presLayoutVars>
          <dgm:chMax val="1"/>
          <dgm:bulletEnabled val="1"/>
        </dgm:presLayoutVars>
      </dgm:prSet>
      <dgm:spPr/>
    </dgm:pt>
    <dgm:pt modelId="{2181902B-5E16-4E80-9784-711EF9E8519B}" type="pres">
      <dgm:prSet presAssocID="{C6BA9E41-EF21-4990-A767-D6F514FD4B3C}" presName="Name8" presStyleCnt="0"/>
      <dgm:spPr/>
    </dgm:pt>
    <dgm:pt modelId="{5F957DE5-0785-441C-9F16-E4B29B17C6ED}" type="pres">
      <dgm:prSet presAssocID="{C6BA9E41-EF21-4990-A767-D6F514FD4B3C}" presName="level" presStyleLbl="node1" presStyleIdx="4" presStyleCnt="5">
        <dgm:presLayoutVars>
          <dgm:chMax val="1"/>
          <dgm:bulletEnabled val="1"/>
        </dgm:presLayoutVars>
      </dgm:prSet>
      <dgm:spPr>
        <a:prstGeom prst="roundRect">
          <a:avLst/>
        </a:prstGeom>
      </dgm:spPr>
    </dgm:pt>
    <dgm:pt modelId="{ED20368D-E23F-476F-8A64-75A4B52D6167}" type="pres">
      <dgm:prSet presAssocID="{C6BA9E41-EF21-4990-A767-D6F514FD4B3C}" presName="levelTx" presStyleLbl="revTx" presStyleIdx="0" presStyleCnt="0">
        <dgm:presLayoutVars>
          <dgm:chMax val="1"/>
          <dgm:bulletEnabled val="1"/>
        </dgm:presLayoutVars>
      </dgm:prSet>
      <dgm:spPr/>
    </dgm:pt>
  </dgm:ptLst>
  <dgm:cxnLst>
    <dgm:cxn modelId="{681FDE07-14FF-4CBF-9015-7B801A6F9B7E}" srcId="{0DC07CE5-4AC8-41B9-86B6-35F63553750A}" destId="{CE37C4AC-A63D-4209-9765-18990D010736}" srcOrd="0" destOrd="0" parTransId="{3763E067-F3FE-41D3-86F8-40F9E936209D}" sibTransId="{D1E205A8-641B-44B7-B8D9-0B64F9D0BB0C}"/>
    <dgm:cxn modelId="{0B1EE613-720F-4A3D-A433-7984D1FC672D}" type="presOf" srcId="{3AB0ECC1-FDCE-4C90-95CF-E2262B41BF4E}" destId="{8B4801B1-E854-4908-9305-0412D860AFF0}" srcOrd="1" destOrd="0" presId="urn:microsoft.com/office/officeart/2005/8/layout/pyramid1"/>
    <dgm:cxn modelId="{FAC7191A-A778-4846-8A6F-A37DB3FA8CFC}" srcId="{0DC07CE5-4AC8-41B9-86B6-35F63553750A}" destId="{3AB0ECC1-FDCE-4C90-95CF-E2262B41BF4E}" srcOrd="2" destOrd="0" parTransId="{44741AEB-3611-43CE-914F-966912204CD0}" sibTransId="{B636D1EF-A080-433B-AEE5-E036597DF550}"/>
    <dgm:cxn modelId="{F6B78427-DB07-4EDD-A961-5A2DFEE141B1}" type="presOf" srcId="{D77C85CC-84D0-4AB0-96E6-D79B75363A05}" destId="{2FE0F9D6-0520-4CBA-A21A-CEF5C012C3CC}" srcOrd="1" destOrd="0" presId="urn:microsoft.com/office/officeart/2005/8/layout/pyramid1"/>
    <dgm:cxn modelId="{5BEAE238-4067-468D-82F5-6CB901C3EA65}" type="presOf" srcId="{C6BA9E41-EF21-4990-A767-D6F514FD4B3C}" destId="{ED20368D-E23F-476F-8A64-75A4B52D6167}" srcOrd="1" destOrd="0" presId="urn:microsoft.com/office/officeart/2005/8/layout/pyramid1"/>
    <dgm:cxn modelId="{15C2C440-706A-4798-9FDD-A830151BE6CA}" type="presOf" srcId="{C6BA9E41-EF21-4990-A767-D6F514FD4B3C}" destId="{5F957DE5-0785-441C-9F16-E4B29B17C6ED}" srcOrd="0" destOrd="0" presId="urn:microsoft.com/office/officeart/2005/8/layout/pyramid1"/>
    <dgm:cxn modelId="{0A517B42-D2C7-4979-A6C5-EA0884CD87B5}" srcId="{0DC07CE5-4AC8-41B9-86B6-35F63553750A}" destId="{D77C85CC-84D0-4AB0-96E6-D79B75363A05}" srcOrd="1" destOrd="0" parTransId="{A282FC77-5BDB-42FE-A424-437DB3A63ECB}" sibTransId="{F2E7DBFB-DE97-4CC8-BE19-1CA1F712580E}"/>
    <dgm:cxn modelId="{5B7FC246-CEAA-4984-B6ED-4376712BE112}" type="presOf" srcId="{D77C85CC-84D0-4AB0-96E6-D79B75363A05}" destId="{A745B6C1-F22C-44F6-A120-7522014803A6}" srcOrd="0" destOrd="0" presId="urn:microsoft.com/office/officeart/2005/8/layout/pyramid1"/>
    <dgm:cxn modelId="{4E12B367-D476-45F2-A607-3F970E7852BF}" type="presOf" srcId="{00FB4C8C-D6C9-4417-8CEA-33D9165F2B55}" destId="{F19041E7-D1CA-4FD6-9F69-6154DAE763BE}" srcOrd="1" destOrd="0" presId="urn:microsoft.com/office/officeart/2005/8/layout/pyramid1"/>
    <dgm:cxn modelId="{EFD5006E-BD76-46C1-A490-8FF59DB106F2}" srcId="{0DC07CE5-4AC8-41B9-86B6-35F63553750A}" destId="{00FB4C8C-D6C9-4417-8CEA-33D9165F2B55}" srcOrd="3" destOrd="0" parTransId="{4559E20E-18CE-45BD-9D6B-D01A983628F4}" sibTransId="{01EFC034-8777-4D5A-BBF3-BD1C38A51572}"/>
    <dgm:cxn modelId="{78B3778E-E5E3-45C6-B315-01EC8B9E3C5B}" type="presOf" srcId="{00FB4C8C-D6C9-4417-8CEA-33D9165F2B55}" destId="{6F8CA8A9-D46A-4C6B-9E97-926410E287C6}" srcOrd="0" destOrd="0" presId="urn:microsoft.com/office/officeart/2005/8/layout/pyramid1"/>
    <dgm:cxn modelId="{3911938F-4AB5-4CA8-86F0-77EFA88315F2}" srcId="{0DC07CE5-4AC8-41B9-86B6-35F63553750A}" destId="{C6BA9E41-EF21-4990-A767-D6F514FD4B3C}" srcOrd="4" destOrd="0" parTransId="{8940050F-5940-4BE9-92AF-8A32F3DE6137}" sibTransId="{B894C26C-A9D0-4D06-AC78-441730D6973E}"/>
    <dgm:cxn modelId="{1334AEC4-F77B-403B-BA82-0504405A1E98}" type="presOf" srcId="{CE37C4AC-A63D-4209-9765-18990D010736}" destId="{BEC46AAF-4BF2-485A-87E1-CC3C4137341D}" srcOrd="1" destOrd="0" presId="urn:microsoft.com/office/officeart/2005/8/layout/pyramid1"/>
    <dgm:cxn modelId="{432E0CE1-A014-41B0-8348-C59EA5A9C8AE}" type="presOf" srcId="{3AB0ECC1-FDCE-4C90-95CF-E2262B41BF4E}" destId="{6834A49B-5315-4FED-ABC1-B9C95447A04F}" srcOrd="0" destOrd="0" presId="urn:microsoft.com/office/officeart/2005/8/layout/pyramid1"/>
    <dgm:cxn modelId="{13CA54F3-B994-47A6-BAC5-CE1091526504}" type="presOf" srcId="{0DC07CE5-4AC8-41B9-86B6-35F63553750A}" destId="{238A468B-5CBD-49A9-9F6B-489658C23B97}" srcOrd="0" destOrd="0" presId="urn:microsoft.com/office/officeart/2005/8/layout/pyramid1"/>
    <dgm:cxn modelId="{0B657FFA-C312-4747-BF5B-088409FCD92C}" type="presOf" srcId="{CE37C4AC-A63D-4209-9765-18990D010736}" destId="{53A6A7B9-2BEA-4F1A-A8A6-637869DED6F9}" srcOrd="0" destOrd="0" presId="urn:microsoft.com/office/officeart/2005/8/layout/pyramid1"/>
    <dgm:cxn modelId="{B69EB000-85A8-488E-830D-77319A2A33C6}" type="presParOf" srcId="{238A468B-5CBD-49A9-9F6B-489658C23B97}" destId="{00926794-6DAB-4099-9A32-34A16C8CD806}" srcOrd="0" destOrd="0" presId="urn:microsoft.com/office/officeart/2005/8/layout/pyramid1"/>
    <dgm:cxn modelId="{AA7A267F-B89F-49C8-9E50-93B2B66AAB4D}" type="presParOf" srcId="{00926794-6DAB-4099-9A32-34A16C8CD806}" destId="{53A6A7B9-2BEA-4F1A-A8A6-637869DED6F9}" srcOrd="0" destOrd="0" presId="urn:microsoft.com/office/officeart/2005/8/layout/pyramid1"/>
    <dgm:cxn modelId="{BB8B0907-8B57-4B8B-AF0E-F10E8481B830}" type="presParOf" srcId="{00926794-6DAB-4099-9A32-34A16C8CD806}" destId="{BEC46AAF-4BF2-485A-87E1-CC3C4137341D}" srcOrd="1" destOrd="0" presId="urn:microsoft.com/office/officeart/2005/8/layout/pyramid1"/>
    <dgm:cxn modelId="{A1C113E3-504C-40A2-8AB8-EAF7A4927940}" type="presParOf" srcId="{238A468B-5CBD-49A9-9F6B-489658C23B97}" destId="{FCE4DD55-188C-43FE-A3BD-E1F4E2D0A043}" srcOrd="1" destOrd="0" presId="urn:microsoft.com/office/officeart/2005/8/layout/pyramid1"/>
    <dgm:cxn modelId="{6282E1B0-3D64-437B-80D2-F08F2866A46E}" type="presParOf" srcId="{FCE4DD55-188C-43FE-A3BD-E1F4E2D0A043}" destId="{A745B6C1-F22C-44F6-A120-7522014803A6}" srcOrd="0" destOrd="0" presId="urn:microsoft.com/office/officeart/2005/8/layout/pyramid1"/>
    <dgm:cxn modelId="{1BD8A417-87A7-4D9C-A47B-7D9203D06AF3}" type="presParOf" srcId="{FCE4DD55-188C-43FE-A3BD-E1F4E2D0A043}" destId="{2FE0F9D6-0520-4CBA-A21A-CEF5C012C3CC}" srcOrd="1" destOrd="0" presId="urn:microsoft.com/office/officeart/2005/8/layout/pyramid1"/>
    <dgm:cxn modelId="{5EFB16B2-F44F-4FE2-8E33-5324498D8F7D}" type="presParOf" srcId="{238A468B-5CBD-49A9-9F6B-489658C23B97}" destId="{758045DE-7D02-4A01-9652-0941D6711447}" srcOrd="2" destOrd="0" presId="urn:microsoft.com/office/officeart/2005/8/layout/pyramid1"/>
    <dgm:cxn modelId="{8A29A625-5506-4D46-BF0B-D1ED862C3C64}" type="presParOf" srcId="{758045DE-7D02-4A01-9652-0941D6711447}" destId="{6834A49B-5315-4FED-ABC1-B9C95447A04F}" srcOrd="0" destOrd="0" presId="urn:microsoft.com/office/officeart/2005/8/layout/pyramid1"/>
    <dgm:cxn modelId="{DFD15DC2-544B-4721-B56F-7E38220402E1}" type="presParOf" srcId="{758045DE-7D02-4A01-9652-0941D6711447}" destId="{8B4801B1-E854-4908-9305-0412D860AFF0}" srcOrd="1" destOrd="0" presId="urn:microsoft.com/office/officeart/2005/8/layout/pyramid1"/>
    <dgm:cxn modelId="{8876F5E3-DA39-4D68-8502-AA897F6C999B}" type="presParOf" srcId="{238A468B-5CBD-49A9-9F6B-489658C23B97}" destId="{C466982C-C537-40E5-813B-8DEB89003A25}" srcOrd="3" destOrd="0" presId="urn:microsoft.com/office/officeart/2005/8/layout/pyramid1"/>
    <dgm:cxn modelId="{C08F0EF6-5127-4BA0-A834-BE0BAF2FA229}" type="presParOf" srcId="{C466982C-C537-40E5-813B-8DEB89003A25}" destId="{6F8CA8A9-D46A-4C6B-9E97-926410E287C6}" srcOrd="0" destOrd="0" presId="urn:microsoft.com/office/officeart/2005/8/layout/pyramid1"/>
    <dgm:cxn modelId="{1156B295-9074-46B0-8F61-6421B11BAD4B}" type="presParOf" srcId="{C466982C-C537-40E5-813B-8DEB89003A25}" destId="{F19041E7-D1CA-4FD6-9F69-6154DAE763BE}" srcOrd="1" destOrd="0" presId="urn:microsoft.com/office/officeart/2005/8/layout/pyramid1"/>
    <dgm:cxn modelId="{709F4B34-BDD9-41B7-AF28-647F42C25CB2}" type="presParOf" srcId="{238A468B-5CBD-49A9-9F6B-489658C23B97}" destId="{2181902B-5E16-4E80-9784-711EF9E8519B}" srcOrd="4" destOrd="0" presId="urn:microsoft.com/office/officeart/2005/8/layout/pyramid1"/>
    <dgm:cxn modelId="{30C2FD51-D8B6-4480-B382-40C8580926A8}" type="presParOf" srcId="{2181902B-5E16-4E80-9784-711EF9E8519B}" destId="{5F957DE5-0785-441C-9F16-E4B29B17C6ED}" srcOrd="0" destOrd="0" presId="urn:microsoft.com/office/officeart/2005/8/layout/pyramid1"/>
    <dgm:cxn modelId="{E5828C6A-A832-47B6-898A-1715546A2AA3}" type="presParOf" srcId="{2181902B-5E16-4E80-9784-711EF9E8519B}" destId="{ED20368D-E23F-476F-8A64-75A4B52D61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7349BA-912A-47D9-876B-B97509285A11}" type="doc">
      <dgm:prSet loTypeId="urn:microsoft.com/office/officeart/2005/8/layout/list1" loCatId="list" qsTypeId="urn:microsoft.com/office/officeart/2005/8/quickstyle/3d3" qsCatId="3D" csTypeId="urn:microsoft.com/office/officeart/2005/8/colors/accent6_2" csCatId="accent6" phldr="1"/>
      <dgm:spPr/>
      <dgm:t>
        <a:bodyPr/>
        <a:lstStyle/>
        <a:p>
          <a:endParaRPr lang="en-US"/>
        </a:p>
      </dgm:t>
    </dgm:pt>
    <dgm:pt modelId="{5C4359CE-95A7-4D9C-9CC4-4357EB9B6795}">
      <dgm:prSet custT="1"/>
      <dgm:spPr/>
      <dgm:t>
        <a:bodyPr/>
        <a:lstStyle/>
        <a:p>
          <a:r>
            <a:rPr lang="en-GB" sz="1600" b="1" i="0" dirty="0"/>
            <a:t>Bupropion</a:t>
          </a:r>
          <a:r>
            <a:rPr lang="en-GB" sz="1600" b="0" i="1" dirty="0"/>
            <a:t> </a:t>
          </a:r>
          <a:endParaRPr lang="en-US" sz="1600" dirty="0"/>
        </a:p>
      </dgm:t>
    </dgm:pt>
    <dgm:pt modelId="{DC229A2A-49BE-4861-ACDB-D59B108DC513}" type="parTrans" cxnId="{58EAC2CA-3E48-438C-98DF-6C6FC85E2A82}">
      <dgm:prSet/>
      <dgm:spPr/>
      <dgm:t>
        <a:bodyPr/>
        <a:lstStyle/>
        <a:p>
          <a:endParaRPr lang="en-US" sz="3200"/>
        </a:p>
      </dgm:t>
    </dgm:pt>
    <dgm:pt modelId="{111D673B-1771-4054-ADB2-C378A1263557}" type="sibTrans" cxnId="{58EAC2CA-3E48-438C-98DF-6C6FC85E2A82}">
      <dgm:prSet/>
      <dgm:spPr/>
      <dgm:t>
        <a:bodyPr/>
        <a:lstStyle/>
        <a:p>
          <a:endParaRPr lang="en-US" sz="3200"/>
        </a:p>
      </dgm:t>
    </dgm:pt>
    <dgm:pt modelId="{E35D2980-2AFD-49B9-B172-ACD25C638041}">
      <dgm:prSet custT="1"/>
      <dgm:spPr/>
      <dgm:t>
        <a:bodyPr/>
        <a:lstStyle/>
        <a:p>
          <a:r>
            <a:rPr lang="en-GB" sz="1400" b="0" i="0" dirty="0"/>
            <a:t>Second-generation anti-depressant</a:t>
          </a:r>
          <a:endParaRPr lang="en-US" sz="1400" dirty="0"/>
        </a:p>
      </dgm:t>
    </dgm:pt>
    <dgm:pt modelId="{E8CBFF23-130C-4314-90B0-57592DAC41A2}" type="parTrans" cxnId="{AD0A798E-072D-438D-97A1-54F3C295DDD3}">
      <dgm:prSet/>
      <dgm:spPr/>
      <dgm:t>
        <a:bodyPr/>
        <a:lstStyle/>
        <a:p>
          <a:endParaRPr lang="en-US" sz="3200"/>
        </a:p>
      </dgm:t>
    </dgm:pt>
    <dgm:pt modelId="{01664324-1178-44B2-94A6-CD0EBC4A07B5}" type="sibTrans" cxnId="{AD0A798E-072D-438D-97A1-54F3C295DDD3}">
      <dgm:prSet/>
      <dgm:spPr/>
      <dgm:t>
        <a:bodyPr/>
        <a:lstStyle/>
        <a:p>
          <a:endParaRPr lang="en-US" sz="3200"/>
        </a:p>
      </dgm:t>
    </dgm:pt>
    <dgm:pt modelId="{A5E8AD04-1618-4300-9FDC-E9E0B6AE209A}">
      <dgm:prSet custT="1"/>
      <dgm:spPr/>
      <dgm:t>
        <a:bodyPr/>
        <a:lstStyle/>
        <a:p>
          <a:r>
            <a:rPr lang="en-GB" sz="1400" b="0" i="0" dirty="0"/>
            <a:t>Indicated for major depressive disorder, seasonal depressive disorder-in adults</a:t>
          </a:r>
          <a:endParaRPr lang="en-US" sz="1400" dirty="0"/>
        </a:p>
      </dgm:t>
    </dgm:pt>
    <dgm:pt modelId="{176C214F-FF99-421E-B59E-5849B4DEF0FC}" type="parTrans" cxnId="{8F5891AD-C92B-4854-859C-C283AFD02BB3}">
      <dgm:prSet/>
      <dgm:spPr/>
      <dgm:t>
        <a:bodyPr/>
        <a:lstStyle/>
        <a:p>
          <a:endParaRPr lang="en-US" sz="3200"/>
        </a:p>
      </dgm:t>
    </dgm:pt>
    <dgm:pt modelId="{7158D522-FF53-4750-A926-7334E3602C87}" type="sibTrans" cxnId="{8F5891AD-C92B-4854-859C-C283AFD02BB3}">
      <dgm:prSet/>
      <dgm:spPr/>
      <dgm:t>
        <a:bodyPr/>
        <a:lstStyle/>
        <a:p>
          <a:endParaRPr lang="en-US" sz="3200"/>
        </a:p>
      </dgm:t>
    </dgm:pt>
    <dgm:pt modelId="{BC56E0B6-95B9-4347-85F5-981FE7B635EE}">
      <dgm:prSet custT="1"/>
      <dgm:spPr/>
      <dgm:t>
        <a:bodyPr/>
        <a:lstStyle/>
        <a:p>
          <a:r>
            <a:rPr lang="en-GB" sz="1400" b="0" i="0" dirty="0"/>
            <a:t>Recommended target dose is 300 mg/day</a:t>
          </a:r>
          <a:endParaRPr lang="en-US" sz="1400" dirty="0"/>
        </a:p>
      </dgm:t>
    </dgm:pt>
    <dgm:pt modelId="{54204FE0-0564-412E-89CF-B5236134FF2C}" type="parTrans" cxnId="{565B3084-DC0A-417C-8EA7-6A7E905B8E0D}">
      <dgm:prSet/>
      <dgm:spPr/>
      <dgm:t>
        <a:bodyPr/>
        <a:lstStyle/>
        <a:p>
          <a:endParaRPr lang="en-US" sz="3200"/>
        </a:p>
      </dgm:t>
    </dgm:pt>
    <dgm:pt modelId="{A850DF90-15C3-4310-81EA-0B15D22B6F39}" type="sibTrans" cxnId="{565B3084-DC0A-417C-8EA7-6A7E905B8E0D}">
      <dgm:prSet/>
      <dgm:spPr/>
      <dgm:t>
        <a:bodyPr/>
        <a:lstStyle/>
        <a:p>
          <a:endParaRPr lang="en-US" sz="3200"/>
        </a:p>
      </dgm:t>
    </dgm:pt>
    <dgm:pt modelId="{84E2E692-2076-46F8-843C-63ACE90DEBD3}">
      <dgm:prSet custT="1"/>
      <dgm:spPr/>
      <dgm:t>
        <a:bodyPr/>
        <a:lstStyle/>
        <a:p>
          <a:r>
            <a:rPr lang="en-GB" sz="1400" b="0" i="0" dirty="0"/>
            <a:t>Available as 150mg and 300 mg tablets</a:t>
          </a:r>
          <a:endParaRPr lang="en-US" sz="1400" dirty="0"/>
        </a:p>
      </dgm:t>
    </dgm:pt>
    <dgm:pt modelId="{BF0B9AA3-816B-4074-A04A-DC31D59FA4D6}" type="parTrans" cxnId="{BAC7A28A-BC92-408C-B26B-C2FCB8EA23C4}">
      <dgm:prSet/>
      <dgm:spPr/>
      <dgm:t>
        <a:bodyPr/>
        <a:lstStyle/>
        <a:p>
          <a:endParaRPr lang="en-US" sz="3200"/>
        </a:p>
      </dgm:t>
    </dgm:pt>
    <dgm:pt modelId="{F814E825-A690-49AD-B4BD-83AB0C2EAFF7}" type="sibTrans" cxnId="{BAC7A28A-BC92-408C-B26B-C2FCB8EA23C4}">
      <dgm:prSet/>
      <dgm:spPr/>
      <dgm:t>
        <a:bodyPr/>
        <a:lstStyle/>
        <a:p>
          <a:endParaRPr lang="en-US" sz="3200"/>
        </a:p>
      </dgm:t>
    </dgm:pt>
    <dgm:pt modelId="{6EAC67E1-D50E-4C64-AD08-F5D8A0A249DF}">
      <dgm:prSet custT="1"/>
      <dgm:spPr/>
      <dgm:t>
        <a:bodyPr/>
        <a:lstStyle/>
        <a:p>
          <a:r>
            <a:rPr lang="en-US" sz="1600" b="1" i="0" dirty="0"/>
            <a:t>Information available</a:t>
          </a:r>
          <a:endParaRPr lang="en-US" sz="1600" dirty="0"/>
        </a:p>
      </dgm:t>
    </dgm:pt>
    <dgm:pt modelId="{CAA916A6-3326-4217-92FA-9D0919D16D34}" type="parTrans" cxnId="{27BD15F4-4559-41A6-AA93-6886B055CA4D}">
      <dgm:prSet/>
      <dgm:spPr/>
      <dgm:t>
        <a:bodyPr/>
        <a:lstStyle/>
        <a:p>
          <a:endParaRPr lang="en-US" sz="3200"/>
        </a:p>
      </dgm:t>
    </dgm:pt>
    <dgm:pt modelId="{79300348-B922-4998-BC7A-D20A3751A5B3}" type="sibTrans" cxnId="{27BD15F4-4559-41A6-AA93-6886B055CA4D}">
      <dgm:prSet/>
      <dgm:spPr/>
      <dgm:t>
        <a:bodyPr/>
        <a:lstStyle/>
        <a:p>
          <a:endParaRPr lang="en-US" sz="3200"/>
        </a:p>
      </dgm:t>
    </dgm:pt>
    <dgm:pt modelId="{80A050ED-EED7-4337-B4AA-E9FA583D53C8}">
      <dgm:prSet custT="1"/>
      <dgm:spPr/>
      <dgm:t>
        <a:bodyPr/>
        <a:lstStyle/>
        <a:p>
          <a:r>
            <a:rPr lang="en-US" sz="1400" b="0" i="0" dirty="0"/>
            <a:t>Maximum tolerated dose</a:t>
          </a:r>
          <a:r>
            <a:rPr lang="en-GB" sz="1400" b="0" i="0" dirty="0"/>
            <a:t> of bupropion has not been established</a:t>
          </a:r>
          <a:endParaRPr lang="en-US" sz="1400" dirty="0"/>
        </a:p>
      </dgm:t>
    </dgm:pt>
    <dgm:pt modelId="{8BFF1EDE-7B85-44CA-995C-F0ACB2672AFE}" type="parTrans" cxnId="{3516ECE5-7C85-4108-9484-A56D004C13B9}">
      <dgm:prSet/>
      <dgm:spPr/>
      <dgm:t>
        <a:bodyPr/>
        <a:lstStyle/>
        <a:p>
          <a:endParaRPr lang="en-US" sz="3200"/>
        </a:p>
      </dgm:t>
    </dgm:pt>
    <dgm:pt modelId="{EF13A5D5-1DDF-48C9-BA19-A9E6C6AFBCFE}" type="sibTrans" cxnId="{3516ECE5-7C85-4108-9484-A56D004C13B9}">
      <dgm:prSet/>
      <dgm:spPr/>
      <dgm:t>
        <a:bodyPr/>
        <a:lstStyle/>
        <a:p>
          <a:endParaRPr lang="en-US" sz="3200"/>
        </a:p>
      </dgm:t>
    </dgm:pt>
    <dgm:pt modelId="{CE4035C5-9E4A-4C48-8FDB-2A248281F29E}">
      <dgm:prSet custT="1"/>
      <dgm:spPr/>
      <dgm:t>
        <a:bodyPr/>
        <a:lstStyle/>
        <a:p>
          <a:r>
            <a:rPr lang="en-GB" sz="1400" b="0" i="0" dirty="0"/>
            <a:t>Overdose of up to 30 g has been reported in adults</a:t>
          </a:r>
          <a:endParaRPr lang="en-US" sz="1400" dirty="0"/>
        </a:p>
      </dgm:t>
    </dgm:pt>
    <dgm:pt modelId="{C3021416-143E-4699-8A83-C9D6A8492AFD}" type="parTrans" cxnId="{53892917-427B-4B7F-A38B-022204B54AB1}">
      <dgm:prSet/>
      <dgm:spPr/>
      <dgm:t>
        <a:bodyPr/>
        <a:lstStyle/>
        <a:p>
          <a:endParaRPr lang="en-US" sz="3200"/>
        </a:p>
      </dgm:t>
    </dgm:pt>
    <dgm:pt modelId="{1FEAB941-456D-4D06-9DC7-E9AD70F3713D}" type="sibTrans" cxnId="{53892917-427B-4B7F-A38B-022204B54AB1}">
      <dgm:prSet/>
      <dgm:spPr/>
      <dgm:t>
        <a:bodyPr/>
        <a:lstStyle/>
        <a:p>
          <a:endParaRPr lang="en-US" sz="3200"/>
        </a:p>
      </dgm:t>
    </dgm:pt>
    <dgm:pt modelId="{908809A8-1125-4348-9CF5-3F60493E1231}">
      <dgm:prSet custT="1"/>
      <dgm:spPr/>
      <dgm:t>
        <a:bodyPr/>
        <a:lstStyle/>
        <a:p>
          <a:r>
            <a:rPr lang="en-GB" sz="1400" b="0" i="0" dirty="0"/>
            <a:t>Safety and efficacy in the pediatric population have not been established</a:t>
          </a:r>
          <a:endParaRPr lang="en-US" sz="1400" dirty="0"/>
        </a:p>
      </dgm:t>
    </dgm:pt>
    <dgm:pt modelId="{AB922579-A104-40B9-AE5E-B0A6282EBDB0}" type="parTrans" cxnId="{977B8B80-2D9E-4B3D-9978-A5F88C70F2B0}">
      <dgm:prSet/>
      <dgm:spPr/>
      <dgm:t>
        <a:bodyPr/>
        <a:lstStyle/>
        <a:p>
          <a:endParaRPr lang="en-US" sz="3200"/>
        </a:p>
      </dgm:t>
    </dgm:pt>
    <dgm:pt modelId="{ADE7CC56-FC71-4E80-A2F0-1A3DE299C802}" type="sibTrans" cxnId="{977B8B80-2D9E-4B3D-9978-A5F88C70F2B0}">
      <dgm:prSet/>
      <dgm:spPr/>
      <dgm:t>
        <a:bodyPr/>
        <a:lstStyle/>
        <a:p>
          <a:endParaRPr lang="en-US" sz="3200"/>
        </a:p>
      </dgm:t>
    </dgm:pt>
    <dgm:pt modelId="{21E0BCD9-92E6-474E-9AEA-2623E5343439}">
      <dgm:prSet custT="1"/>
      <dgm:spPr/>
      <dgm:t>
        <a:bodyPr/>
        <a:lstStyle/>
        <a:p>
          <a:r>
            <a:rPr lang="en-US" sz="1600" b="1" i="0" dirty="0"/>
            <a:t>Data in children- Literature search</a:t>
          </a:r>
          <a:endParaRPr lang="en-US" sz="1600" i="0" dirty="0"/>
        </a:p>
      </dgm:t>
    </dgm:pt>
    <dgm:pt modelId="{6B7D521B-9BEC-4964-BE0A-15E369A7C5F7}" type="parTrans" cxnId="{3C09E958-B4B3-4EC7-8502-1E19F5C7EEBD}">
      <dgm:prSet/>
      <dgm:spPr/>
      <dgm:t>
        <a:bodyPr/>
        <a:lstStyle/>
        <a:p>
          <a:endParaRPr lang="en-US" sz="3200"/>
        </a:p>
      </dgm:t>
    </dgm:pt>
    <dgm:pt modelId="{75864E25-17EA-41DB-8327-22F2D83F605D}" type="sibTrans" cxnId="{3C09E958-B4B3-4EC7-8502-1E19F5C7EEBD}">
      <dgm:prSet/>
      <dgm:spPr/>
      <dgm:t>
        <a:bodyPr/>
        <a:lstStyle/>
        <a:p>
          <a:endParaRPr lang="en-US" sz="3200"/>
        </a:p>
      </dgm:t>
    </dgm:pt>
    <dgm:pt modelId="{61E6D461-5E88-42B1-9D89-4E9E80AE5D9A}">
      <dgm:prSet custT="1"/>
      <dgm:spPr/>
      <dgm:t>
        <a:bodyPr/>
        <a:lstStyle/>
        <a:p>
          <a:r>
            <a:rPr lang="en-GB" sz="1400" b="0" i="0" dirty="0"/>
            <a:t>Pediatric overdose case report - a 7-year-old boy (weight 21.8 kg) unintentionally ingested 7 tablets of 150 mg bupropion XL (1050 mg)</a:t>
          </a:r>
          <a:endParaRPr lang="en-US" sz="1400" dirty="0"/>
        </a:p>
      </dgm:t>
    </dgm:pt>
    <dgm:pt modelId="{4B63AFFA-B04E-4B4E-986C-D4951E40A731}" type="parTrans" cxnId="{B63B9ADC-8D7A-41F4-9F11-73C6102B1A51}">
      <dgm:prSet/>
      <dgm:spPr/>
      <dgm:t>
        <a:bodyPr/>
        <a:lstStyle/>
        <a:p>
          <a:endParaRPr lang="en-US" sz="3200"/>
        </a:p>
      </dgm:t>
    </dgm:pt>
    <dgm:pt modelId="{0647D628-C10D-46A7-AAA4-E1DF7AE3CBDF}" type="sibTrans" cxnId="{B63B9ADC-8D7A-41F4-9F11-73C6102B1A51}">
      <dgm:prSet/>
      <dgm:spPr/>
      <dgm:t>
        <a:bodyPr/>
        <a:lstStyle/>
        <a:p>
          <a:endParaRPr lang="en-US" sz="3200"/>
        </a:p>
      </dgm:t>
    </dgm:pt>
    <dgm:pt modelId="{3B1CAFDC-B119-4022-B06F-B32DAF5F598F}">
      <dgm:prSet custT="1"/>
      <dgm:spPr/>
      <dgm:t>
        <a:bodyPr/>
        <a:lstStyle/>
        <a:p>
          <a:r>
            <a:rPr lang="en-US" sz="1400" b="0" i="0" dirty="0"/>
            <a:t>Adverse events - </a:t>
          </a:r>
          <a:r>
            <a:rPr lang="en-GB" sz="1400" b="0" i="0" dirty="0"/>
            <a:t>vomiting, hallucinations, tachycardia and a tonic-clonic seizure, approximately 8-9 hour after hospitalization</a:t>
          </a:r>
          <a:endParaRPr lang="en-US" sz="1400" dirty="0"/>
        </a:p>
      </dgm:t>
    </dgm:pt>
    <dgm:pt modelId="{021A2217-FBE5-48DE-B0D3-F9C3990EC905}" type="parTrans" cxnId="{F456F5EA-3C69-41F1-BD26-99F7AF98BCB3}">
      <dgm:prSet/>
      <dgm:spPr/>
      <dgm:t>
        <a:bodyPr/>
        <a:lstStyle/>
        <a:p>
          <a:endParaRPr lang="en-US" sz="3200"/>
        </a:p>
      </dgm:t>
    </dgm:pt>
    <dgm:pt modelId="{3AFD638A-BA99-42D3-9583-FA5E909197CF}" type="sibTrans" cxnId="{F456F5EA-3C69-41F1-BD26-99F7AF98BCB3}">
      <dgm:prSet/>
      <dgm:spPr/>
      <dgm:t>
        <a:bodyPr/>
        <a:lstStyle/>
        <a:p>
          <a:endParaRPr lang="en-US" sz="3200"/>
        </a:p>
      </dgm:t>
    </dgm:pt>
    <dgm:pt modelId="{C92139B9-88A6-49CA-A131-5DB033EEC0EE}">
      <dgm:prSet custT="1"/>
      <dgm:spPr/>
      <dgm:t>
        <a:bodyPr/>
        <a:lstStyle/>
        <a:p>
          <a:r>
            <a:rPr lang="en-GB" sz="1400" b="0" i="0" dirty="0"/>
            <a:t>Recovered and was discharged after 48 hours with no sequalae</a:t>
          </a:r>
          <a:endParaRPr lang="en-US" sz="1400" dirty="0"/>
        </a:p>
      </dgm:t>
    </dgm:pt>
    <dgm:pt modelId="{1E4513B3-0B72-441C-981B-D6F3863B12B2}" type="parTrans" cxnId="{F59A805F-F0AA-497F-9709-C3995C4579E2}">
      <dgm:prSet/>
      <dgm:spPr/>
      <dgm:t>
        <a:bodyPr/>
        <a:lstStyle/>
        <a:p>
          <a:endParaRPr lang="en-US" sz="3200"/>
        </a:p>
      </dgm:t>
    </dgm:pt>
    <dgm:pt modelId="{1FA896C3-FAEC-4285-A97B-3952263957DD}" type="sibTrans" cxnId="{F59A805F-F0AA-497F-9709-C3995C4579E2}">
      <dgm:prSet/>
      <dgm:spPr/>
      <dgm:t>
        <a:bodyPr/>
        <a:lstStyle/>
        <a:p>
          <a:endParaRPr lang="en-US" sz="3200"/>
        </a:p>
      </dgm:t>
    </dgm:pt>
    <dgm:pt modelId="{7C4F4AA6-9DBC-4996-BAC7-C3A862EEDFE8}">
      <dgm:prSet custT="1"/>
      <dgm:spPr/>
      <dgm:t>
        <a:bodyPr/>
        <a:lstStyle/>
        <a:p>
          <a:r>
            <a:rPr lang="en-US" sz="1600" b="1" i="0" dirty="0"/>
            <a:t>Body weight scaling approach</a:t>
          </a:r>
          <a:endParaRPr lang="en-US" sz="1600" i="0" dirty="0"/>
        </a:p>
      </dgm:t>
    </dgm:pt>
    <dgm:pt modelId="{BC0C46B1-4FE1-442D-B63D-89A437C73F9A}" type="parTrans" cxnId="{CF6A3C86-85DB-4066-AF5B-F814704723A4}">
      <dgm:prSet/>
      <dgm:spPr/>
      <dgm:t>
        <a:bodyPr/>
        <a:lstStyle/>
        <a:p>
          <a:endParaRPr lang="en-US" sz="3200"/>
        </a:p>
      </dgm:t>
    </dgm:pt>
    <dgm:pt modelId="{53CB5F2A-43A0-44CA-A0A5-4C6DA78F988D}" type="sibTrans" cxnId="{CF6A3C86-85DB-4066-AF5B-F814704723A4}">
      <dgm:prSet/>
      <dgm:spPr/>
      <dgm:t>
        <a:bodyPr/>
        <a:lstStyle/>
        <a:p>
          <a:endParaRPr lang="en-US" sz="3200"/>
        </a:p>
      </dgm:t>
    </dgm:pt>
    <dgm:pt modelId="{5B1D1953-59E1-46B1-8A24-F367085C4D9C}">
      <dgm:prSet custT="1"/>
      <dgm:spPr/>
      <dgm:t>
        <a:bodyPr/>
        <a:lstStyle/>
        <a:p>
          <a:r>
            <a:rPr lang="en-GB" sz="1400" b="0" i="0" dirty="0"/>
            <a:t>A dose of 1050 mg in a 21.8 kg child would be equivalent to 48.17 mg/kg</a:t>
          </a:r>
          <a:endParaRPr lang="en-US" sz="1400" dirty="0"/>
        </a:p>
      </dgm:t>
    </dgm:pt>
    <dgm:pt modelId="{FD12295C-D882-48CD-8317-795C40A83D43}" type="parTrans" cxnId="{F64E1111-03A5-4D82-9B8D-C7B62CAAE8E5}">
      <dgm:prSet/>
      <dgm:spPr/>
      <dgm:t>
        <a:bodyPr/>
        <a:lstStyle/>
        <a:p>
          <a:endParaRPr lang="en-US" sz="3200"/>
        </a:p>
      </dgm:t>
    </dgm:pt>
    <dgm:pt modelId="{DF4FC3BB-6C85-4AE2-9223-0465F7A7089C}" type="sibTrans" cxnId="{F64E1111-03A5-4D82-9B8D-C7B62CAAE8E5}">
      <dgm:prSet/>
      <dgm:spPr/>
      <dgm:t>
        <a:bodyPr/>
        <a:lstStyle/>
        <a:p>
          <a:endParaRPr lang="en-US" sz="3200"/>
        </a:p>
      </dgm:t>
    </dgm:pt>
    <dgm:pt modelId="{BFE55339-8154-4266-9076-37AC01CCDB67}">
      <dgm:prSet custT="1"/>
      <dgm:spPr/>
      <dgm:t>
        <a:bodyPr/>
        <a:lstStyle/>
        <a:p>
          <a:r>
            <a:rPr lang="en-US" sz="1600" b="1" i="0" dirty="0"/>
            <a:t>Calculation</a:t>
          </a:r>
          <a:endParaRPr lang="en-US" sz="1600" i="0" dirty="0"/>
        </a:p>
      </dgm:t>
    </dgm:pt>
    <dgm:pt modelId="{DDA84952-F465-496B-96A9-2A0487EEAC73}" type="parTrans" cxnId="{CC2B933D-F0D7-4148-820F-BA887F347B02}">
      <dgm:prSet/>
      <dgm:spPr/>
      <dgm:t>
        <a:bodyPr/>
        <a:lstStyle/>
        <a:p>
          <a:endParaRPr lang="en-US" sz="3200"/>
        </a:p>
      </dgm:t>
    </dgm:pt>
    <dgm:pt modelId="{294DDEFA-CDC4-4D10-AEEB-37CC43FDD121}" type="sibTrans" cxnId="{CC2B933D-F0D7-4148-820F-BA887F347B02}">
      <dgm:prSet/>
      <dgm:spPr/>
      <dgm:t>
        <a:bodyPr/>
        <a:lstStyle/>
        <a:p>
          <a:endParaRPr lang="en-US" sz="3200"/>
        </a:p>
      </dgm:t>
    </dgm:pt>
    <dgm:pt modelId="{FAC075C3-891D-4A5F-978F-D0ED41A39E87}">
      <dgm:prSet custT="1"/>
      <dgm:spPr/>
      <dgm:t>
        <a:bodyPr/>
        <a:lstStyle/>
        <a:p>
          <a:r>
            <a:rPr lang="en-GB" sz="1400" b="0" i="0" dirty="0"/>
            <a:t>Recommendation - F value assigned to bupropion XL 150 mg tablets to be 3 and bupropion XL 300 mg tablets to be 1</a:t>
          </a:r>
          <a:endParaRPr lang="en-US" sz="1400" dirty="0"/>
        </a:p>
      </dgm:t>
    </dgm:pt>
    <dgm:pt modelId="{E4B52BAA-899C-45B0-856B-31357ED3CAE7}" type="parTrans" cxnId="{D6D52EED-BB05-452E-86F7-C638250D995F}">
      <dgm:prSet/>
      <dgm:spPr/>
      <dgm:t>
        <a:bodyPr/>
        <a:lstStyle/>
        <a:p>
          <a:endParaRPr lang="en-US" sz="3200"/>
        </a:p>
      </dgm:t>
    </dgm:pt>
    <dgm:pt modelId="{6869550C-F0DA-4F9B-89E4-4F01114FD8D0}" type="sibTrans" cxnId="{D6D52EED-BB05-452E-86F7-C638250D995F}">
      <dgm:prSet/>
      <dgm:spPr/>
      <dgm:t>
        <a:bodyPr/>
        <a:lstStyle/>
        <a:p>
          <a:endParaRPr lang="en-US" sz="3200"/>
        </a:p>
      </dgm:t>
    </dgm:pt>
    <dgm:pt modelId="{EE3B4A75-9A02-494F-B85F-E9524CBD1245}">
      <dgm:prSet custT="1"/>
      <dgm:spPr/>
      <dgm:t>
        <a:bodyPr/>
        <a:lstStyle/>
        <a:p>
          <a:r>
            <a:rPr lang="en-GB" sz="1400" b="0" i="0" dirty="0"/>
            <a:t>Using the body weight scaling approach, the corresponding dosage in an 11.4 kg child which could cause adverse events would be approximately 549.08 mg</a:t>
          </a:r>
          <a:endParaRPr lang="en-US" sz="1400" dirty="0"/>
        </a:p>
      </dgm:t>
    </dgm:pt>
    <dgm:pt modelId="{5672BF4F-900C-473D-AE3E-AAA4E4FB5A7E}" type="parTrans" cxnId="{7E32BB4F-A46C-4395-9A73-76F64363F9E0}">
      <dgm:prSet/>
      <dgm:spPr/>
      <dgm:t>
        <a:bodyPr/>
        <a:lstStyle/>
        <a:p>
          <a:endParaRPr lang="en-US"/>
        </a:p>
      </dgm:t>
    </dgm:pt>
    <dgm:pt modelId="{55A638D9-4ECC-45CA-AD28-188B3353C5F0}" type="sibTrans" cxnId="{7E32BB4F-A46C-4395-9A73-76F64363F9E0}">
      <dgm:prSet/>
      <dgm:spPr/>
      <dgm:t>
        <a:bodyPr/>
        <a:lstStyle/>
        <a:p>
          <a:endParaRPr lang="en-US"/>
        </a:p>
      </dgm:t>
    </dgm:pt>
    <dgm:pt modelId="{D74B690C-004B-4506-BF07-4F6B36510D2E}" type="pres">
      <dgm:prSet presAssocID="{0C7349BA-912A-47D9-876B-B97509285A11}" presName="linear" presStyleCnt="0">
        <dgm:presLayoutVars>
          <dgm:dir/>
          <dgm:animLvl val="lvl"/>
          <dgm:resizeHandles val="exact"/>
        </dgm:presLayoutVars>
      </dgm:prSet>
      <dgm:spPr/>
    </dgm:pt>
    <dgm:pt modelId="{569D7789-4565-43AA-BA0E-1A11F98CCEDE}" type="pres">
      <dgm:prSet presAssocID="{5C4359CE-95A7-4D9C-9CC4-4357EB9B6795}" presName="parentLin" presStyleCnt="0"/>
      <dgm:spPr/>
    </dgm:pt>
    <dgm:pt modelId="{50E57730-28E0-4E62-9D63-EDEFFB676E0C}" type="pres">
      <dgm:prSet presAssocID="{5C4359CE-95A7-4D9C-9CC4-4357EB9B6795}" presName="parentLeftMargin" presStyleLbl="node1" presStyleIdx="0" presStyleCnt="5"/>
      <dgm:spPr/>
    </dgm:pt>
    <dgm:pt modelId="{07094145-AA1B-4C4A-A7E0-2DCDA84C5F30}" type="pres">
      <dgm:prSet presAssocID="{5C4359CE-95A7-4D9C-9CC4-4357EB9B6795}" presName="parentText" presStyleLbl="node1" presStyleIdx="0" presStyleCnt="5" custScaleY="132753">
        <dgm:presLayoutVars>
          <dgm:chMax val="0"/>
          <dgm:bulletEnabled val="1"/>
        </dgm:presLayoutVars>
      </dgm:prSet>
      <dgm:spPr/>
    </dgm:pt>
    <dgm:pt modelId="{8CB66E8F-312C-44CA-9E9C-C3BC163B3763}" type="pres">
      <dgm:prSet presAssocID="{5C4359CE-95A7-4D9C-9CC4-4357EB9B6795}" presName="negativeSpace" presStyleCnt="0"/>
      <dgm:spPr/>
    </dgm:pt>
    <dgm:pt modelId="{7316E519-8244-4F5E-B709-E82211FA44D9}" type="pres">
      <dgm:prSet presAssocID="{5C4359CE-95A7-4D9C-9CC4-4357EB9B6795}" presName="childText" presStyleLbl="conFgAcc1" presStyleIdx="0" presStyleCnt="5" custScaleY="88051">
        <dgm:presLayoutVars>
          <dgm:bulletEnabled val="1"/>
        </dgm:presLayoutVars>
      </dgm:prSet>
      <dgm:spPr/>
    </dgm:pt>
    <dgm:pt modelId="{3529F73B-5BB9-43DE-B2C4-FE48C041D952}" type="pres">
      <dgm:prSet presAssocID="{111D673B-1771-4054-ADB2-C378A1263557}" presName="spaceBetweenRectangles" presStyleCnt="0"/>
      <dgm:spPr/>
    </dgm:pt>
    <dgm:pt modelId="{BB2CE4D5-1179-4B9B-816C-1CF09F176EF7}" type="pres">
      <dgm:prSet presAssocID="{6EAC67E1-D50E-4C64-AD08-F5D8A0A249DF}" presName="parentLin" presStyleCnt="0"/>
      <dgm:spPr/>
    </dgm:pt>
    <dgm:pt modelId="{7385202C-3DC6-4F96-9A7B-86C81F94188C}" type="pres">
      <dgm:prSet presAssocID="{6EAC67E1-D50E-4C64-AD08-F5D8A0A249DF}" presName="parentLeftMargin" presStyleLbl="node1" presStyleIdx="0" presStyleCnt="5"/>
      <dgm:spPr/>
    </dgm:pt>
    <dgm:pt modelId="{4D11A257-35C1-417C-B2D2-A87CC1D61326}" type="pres">
      <dgm:prSet presAssocID="{6EAC67E1-D50E-4C64-AD08-F5D8A0A249DF}" presName="parentText" presStyleLbl="node1" presStyleIdx="1" presStyleCnt="5" custScaleY="154878">
        <dgm:presLayoutVars>
          <dgm:chMax val="0"/>
          <dgm:bulletEnabled val="1"/>
        </dgm:presLayoutVars>
      </dgm:prSet>
      <dgm:spPr/>
    </dgm:pt>
    <dgm:pt modelId="{BDA0A9F6-DF03-4C8F-A152-FC45C7011FDD}" type="pres">
      <dgm:prSet presAssocID="{6EAC67E1-D50E-4C64-AD08-F5D8A0A249DF}" presName="negativeSpace" presStyleCnt="0"/>
      <dgm:spPr/>
    </dgm:pt>
    <dgm:pt modelId="{D9FDDB9C-A21F-4962-853F-6324DD399887}" type="pres">
      <dgm:prSet presAssocID="{6EAC67E1-D50E-4C64-AD08-F5D8A0A249DF}" presName="childText" presStyleLbl="conFgAcc1" presStyleIdx="1" presStyleCnt="5">
        <dgm:presLayoutVars>
          <dgm:bulletEnabled val="1"/>
        </dgm:presLayoutVars>
      </dgm:prSet>
      <dgm:spPr/>
    </dgm:pt>
    <dgm:pt modelId="{ACDEBD21-CCA2-4571-91FD-DE2BCBD7D386}" type="pres">
      <dgm:prSet presAssocID="{79300348-B922-4998-BC7A-D20A3751A5B3}" presName="spaceBetweenRectangles" presStyleCnt="0"/>
      <dgm:spPr/>
    </dgm:pt>
    <dgm:pt modelId="{DA2E25B4-5619-4454-8B5C-CED291E21DBE}" type="pres">
      <dgm:prSet presAssocID="{21E0BCD9-92E6-474E-9AEA-2623E5343439}" presName="parentLin" presStyleCnt="0"/>
      <dgm:spPr/>
    </dgm:pt>
    <dgm:pt modelId="{3DD548BF-3617-4A2F-A2E5-4038BCFE907A}" type="pres">
      <dgm:prSet presAssocID="{21E0BCD9-92E6-474E-9AEA-2623E5343439}" presName="parentLeftMargin" presStyleLbl="node1" presStyleIdx="1" presStyleCnt="5"/>
      <dgm:spPr/>
    </dgm:pt>
    <dgm:pt modelId="{B216A7F6-DB78-43EC-8C46-1D67E4F1A54C}" type="pres">
      <dgm:prSet presAssocID="{21E0BCD9-92E6-474E-9AEA-2623E5343439}" presName="parentText" presStyleLbl="node1" presStyleIdx="2" presStyleCnt="5" custScaleY="154878">
        <dgm:presLayoutVars>
          <dgm:chMax val="0"/>
          <dgm:bulletEnabled val="1"/>
        </dgm:presLayoutVars>
      </dgm:prSet>
      <dgm:spPr/>
    </dgm:pt>
    <dgm:pt modelId="{09E32334-F83A-4069-83CA-1680C5D6936C}" type="pres">
      <dgm:prSet presAssocID="{21E0BCD9-92E6-474E-9AEA-2623E5343439}" presName="negativeSpace" presStyleCnt="0"/>
      <dgm:spPr/>
    </dgm:pt>
    <dgm:pt modelId="{092D5CDD-BC4C-43AF-9EA2-379DE24EF560}" type="pres">
      <dgm:prSet presAssocID="{21E0BCD9-92E6-474E-9AEA-2623E5343439}" presName="childText" presStyleLbl="conFgAcc1" presStyleIdx="2" presStyleCnt="5">
        <dgm:presLayoutVars>
          <dgm:bulletEnabled val="1"/>
        </dgm:presLayoutVars>
      </dgm:prSet>
      <dgm:spPr/>
    </dgm:pt>
    <dgm:pt modelId="{1BA56E5F-9DF8-4AFC-B63C-5CDECF33AE20}" type="pres">
      <dgm:prSet presAssocID="{75864E25-17EA-41DB-8327-22F2D83F605D}" presName="spaceBetweenRectangles" presStyleCnt="0"/>
      <dgm:spPr/>
    </dgm:pt>
    <dgm:pt modelId="{42FC4317-788A-488A-BFB2-52F2BECEF189}" type="pres">
      <dgm:prSet presAssocID="{7C4F4AA6-9DBC-4996-BAC7-C3A862EEDFE8}" presName="parentLin" presStyleCnt="0"/>
      <dgm:spPr/>
    </dgm:pt>
    <dgm:pt modelId="{84C9ACBE-3033-489A-8B5D-A87CAD8102EF}" type="pres">
      <dgm:prSet presAssocID="{7C4F4AA6-9DBC-4996-BAC7-C3A862EEDFE8}" presName="parentLeftMargin" presStyleLbl="node1" presStyleIdx="2" presStyleCnt="5"/>
      <dgm:spPr/>
    </dgm:pt>
    <dgm:pt modelId="{13818B2F-C12B-40D1-9E15-19FC65D327B4}" type="pres">
      <dgm:prSet presAssocID="{7C4F4AA6-9DBC-4996-BAC7-C3A862EEDFE8}" presName="parentText" presStyleLbl="node1" presStyleIdx="3" presStyleCnt="5" custScaleY="154878">
        <dgm:presLayoutVars>
          <dgm:chMax val="0"/>
          <dgm:bulletEnabled val="1"/>
        </dgm:presLayoutVars>
      </dgm:prSet>
      <dgm:spPr/>
    </dgm:pt>
    <dgm:pt modelId="{83CEBAD7-776D-4987-8DDD-B9FD53ACEB48}" type="pres">
      <dgm:prSet presAssocID="{7C4F4AA6-9DBC-4996-BAC7-C3A862EEDFE8}" presName="negativeSpace" presStyleCnt="0"/>
      <dgm:spPr/>
    </dgm:pt>
    <dgm:pt modelId="{E27C410C-A473-4D56-8D01-4480C6574B4D}" type="pres">
      <dgm:prSet presAssocID="{7C4F4AA6-9DBC-4996-BAC7-C3A862EEDFE8}" presName="childText" presStyleLbl="conFgAcc1" presStyleIdx="3" presStyleCnt="5">
        <dgm:presLayoutVars>
          <dgm:bulletEnabled val="1"/>
        </dgm:presLayoutVars>
      </dgm:prSet>
      <dgm:spPr/>
    </dgm:pt>
    <dgm:pt modelId="{60C2E261-9FB1-4724-9655-DC0B209E866E}" type="pres">
      <dgm:prSet presAssocID="{53CB5F2A-43A0-44CA-A0A5-4C6DA78F988D}" presName="spaceBetweenRectangles" presStyleCnt="0"/>
      <dgm:spPr/>
    </dgm:pt>
    <dgm:pt modelId="{86EE6D33-F71C-4A88-8602-87BE7F9A2601}" type="pres">
      <dgm:prSet presAssocID="{BFE55339-8154-4266-9076-37AC01CCDB67}" presName="parentLin" presStyleCnt="0"/>
      <dgm:spPr/>
    </dgm:pt>
    <dgm:pt modelId="{AF16CD30-3F29-4556-A135-595E976140EB}" type="pres">
      <dgm:prSet presAssocID="{BFE55339-8154-4266-9076-37AC01CCDB67}" presName="parentLeftMargin" presStyleLbl="node1" presStyleIdx="3" presStyleCnt="5"/>
      <dgm:spPr/>
    </dgm:pt>
    <dgm:pt modelId="{373A00C7-C697-4705-BB52-FEE711C08E91}" type="pres">
      <dgm:prSet presAssocID="{BFE55339-8154-4266-9076-37AC01CCDB67}" presName="parentText" presStyleLbl="node1" presStyleIdx="4" presStyleCnt="5" custScaleY="154878">
        <dgm:presLayoutVars>
          <dgm:chMax val="0"/>
          <dgm:bulletEnabled val="1"/>
        </dgm:presLayoutVars>
      </dgm:prSet>
      <dgm:spPr/>
    </dgm:pt>
    <dgm:pt modelId="{DCD84DEA-F901-4E9C-9B23-B81B89AC90BA}" type="pres">
      <dgm:prSet presAssocID="{BFE55339-8154-4266-9076-37AC01CCDB67}" presName="negativeSpace" presStyleCnt="0"/>
      <dgm:spPr/>
    </dgm:pt>
    <dgm:pt modelId="{405670EF-6521-410B-ABB8-CDF15BC773B4}" type="pres">
      <dgm:prSet presAssocID="{BFE55339-8154-4266-9076-37AC01CCDB67}" presName="childText" presStyleLbl="conFgAcc1" presStyleIdx="4" presStyleCnt="5">
        <dgm:presLayoutVars>
          <dgm:bulletEnabled val="1"/>
        </dgm:presLayoutVars>
      </dgm:prSet>
      <dgm:spPr/>
    </dgm:pt>
  </dgm:ptLst>
  <dgm:cxnLst>
    <dgm:cxn modelId="{2E962A0A-D80D-4141-BC15-E974256C4DEC}" type="presOf" srcId="{6EAC67E1-D50E-4C64-AD08-F5D8A0A249DF}" destId="{7385202C-3DC6-4F96-9A7B-86C81F94188C}" srcOrd="0" destOrd="0" presId="urn:microsoft.com/office/officeart/2005/8/layout/list1"/>
    <dgm:cxn modelId="{F64E1111-03A5-4D82-9B8D-C7B62CAAE8E5}" srcId="{7C4F4AA6-9DBC-4996-BAC7-C3A862EEDFE8}" destId="{5B1D1953-59E1-46B1-8A24-F367085C4D9C}" srcOrd="0" destOrd="0" parTransId="{FD12295C-D882-48CD-8317-795C40A83D43}" sibTransId="{DF4FC3BB-6C85-4AE2-9223-0465F7A7089C}"/>
    <dgm:cxn modelId="{53892917-427B-4B7F-A38B-022204B54AB1}" srcId="{6EAC67E1-D50E-4C64-AD08-F5D8A0A249DF}" destId="{CE4035C5-9E4A-4C48-8FDB-2A248281F29E}" srcOrd="1" destOrd="0" parTransId="{C3021416-143E-4699-8A83-C9D6A8492AFD}" sibTransId="{1FEAB941-456D-4D06-9DC7-E9AD70F3713D}"/>
    <dgm:cxn modelId="{F3238D1E-7FC0-4854-827B-87873297DB81}" type="presOf" srcId="{A5E8AD04-1618-4300-9FDC-E9E0B6AE209A}" destId="{7316E519-8244-4F5E-B709-E82211FA44D9}" srcOrd="0" destOrd="1" presId="urn:microsoft.com/office/officeart/2005/8/layout/list1"/>
    <dgm:cxn modelId="{A23F5A1F-F238-4556-9E3D-25796E2BA110}" type="presOf" srcId="{21E0BCD9-92E6-474E-9AEA-2623E5343439}" destId="{3DD548BF-3617-4A2F-A2E5-4038BCFE907A}" srcOrd="0" destOrd="0" presId="urn:microsoft.com/office/officeart/2005/8/layout/list1"/>
    <dgm:cxn modelId="{497A662D-1499-42F2-B1EB-79E95F6377CF}" type="presOf" srcId="{BC56E0B6-95B9-4347-85F5-981FE7B635EE}" destId="{7316E519-8244-4F5E-B709-E82211FA44D9}" srcOrd="0" destOrd="2" presId="urn:microsoft.com/office/officeart/2005/8/layout/list1"/>
    <dgm:cxn modelId="{8FDDB335-5E9D-4C84-A765-A875EB54DDFD}" type="presOf" srcId="{84E2E692-2076-46F8-843C-63ACE90DEBD3}" destId="{7316E519-8244-4F5E-B709-E82211FA44D9}" srcOrd="0" destOrd="3" presId="urn:microsoft.com/office/officeart/2005/8/layout/list1"/>
    <dgm:cxn modelId="{CC2B933D-F0D7-4148-820F-BA887F347B02}" srcId="{0C7349BA-912A-47D9-876B-B97509285A11}" destId="{BFE55339-8154-4266-9076-37AC01CCDB67}" srcOrd="4" destOrd="0" parTransId="{DDA84952-F465-496B-96A9-2A0487EEAC73}" sibTransId="{294DDEFA-CDC4-4D10-AEEB-37CC43FDD121}"/>
    <dgm:cxn modelId="{8B24985D-AF47-44B1-AC39-598F8647131C}" type="presOf" srcId="{5B1D1953-59E1-46B1-8A24-F367085C4D9C}" destId="{E27C410C-A473-4D56-8D01-4480C6574B4D}" srcOrd="0" destOrd="0" presId="urn:microsoft.com/office/officeart/2005/8/layout/list1"/>
    <dgm:cxn modelId="{F59A805F-F0AA-497F-9709-C3995C4579E2}" srcId="{21E0BCD9-92E6-474E-9AEA-2623E5343439}" destId="{C92139B9-88A6-49CA-A131-5DB033EEC0EE}" srcOrd="2" destOrd="0" parTransId="{1E4513B3-0B72-441C-981B-D6F3863B12B2}" sibTransId="{1FA896C3-FAEC-4285-A97B-3952263957DD}"/>
    <dgm:cxn modelId="{43BEDC42-0F91-4097-99A0-89821F90C01D}" type="presOf" srcId="{E35D2980-2AFD-49B9-B172-ACD25C638041}" destId="{7316E519-8244-4F5E-B709-E82211FA44D9}" srcOrd="0" destOrd="0" presId="urn:microsoft.com/office/officeart/2005/8/layout/list1"/>
    <dgm:cxn modelId="{48C34045-AEF9-4684-8EAF-BF556DDA2EAC}" type="presOf" srcId="{908809A8-1125-4348-9CF5-3F60493E1231}" destId="{D9FDDB9C-A21F-4962-853F-6324DD399887}" srcOrd="0" destOrd="2" presId="urn:microsoft.com/office/officeart/2005/8/layout/list1"/>
    <dgm:cxn modelId="{E41D4A6B-8596-4CD1-9FCB-12A7ECAE3B28}" type="presOf" srcId="{5C4359CE-95A7-4D9C-9CC4-4357EB9B6795}" destId="{50E57730-28E0-4E62-9D63-EDEFFB676E0C}" srcOrd="0" destOrd="0" presId="urn:microsoft.com/office/officeart/2005/8/layout/list1"/>
    <dgm:cxn modelId="{7E32BB4F-A46C-4395-9A73-76F64363F9E0}" srcId="{7C4F4AA6-9DBC-4996-BAC7-C3A862EEDFE8}" destId="{EE3B4A75-9A02-494F-B85F-E9524CBD1245}" srcOrd="1" destOrd="0" parTransId="{5672BF4F-900C-473D-AE3E-AAA4E4FB5A7E}" sibTransId="{55A638D9-4ECC-45CA-AD28-188B3353C5F0}"/>
    <dgm:cxn modelId="{15D29574-4D44-40D9-B7A4-F8D45A08099F}" type="presOf" srcId="{EE3B4A75-9A02-494F-B85F-E9524CBD1245}" destId="{E27C410C-A473-4D56-8D01-4480C6574B4D}" srcOrd="0" destOrd="1" presId="urn:microsoft.com/office/officeart/2005/8/layout/list1"/>
    <dgm:cxn modelId="{3C09E958-B4B3-4EC7-8502-1E19F5C7EEBD}" srcId="{0C7349BA-912A-47D9-876B-B97509285A11}" destId="{21E0BCD9-92E6-474E-9AEA-2623E5343439}" srcOrd="2" destOrd="0" parTransId="{6B7D521B-9BEC-4964-BE0A-15E369A7C5F7}" sibTransId="{75864E25-17EA-41DB-8327-22F2D83F605D}"/>
    <dgm:cxn modelId="{5A765E7B-7D7B-4C01-B01D-75B07514008D}" type="presOf" srcId="{5C4359CE-95A7-4D9C-9CC4-4357EB9B6795}" destId="{07094145-AA1B-4C4A-A7E0-2DCDA84C5F30}" srcOrd="1" destOrd="0" presId="urn:microsoft.com/office/officeart/2005/8/layout/list1"/>
    <dgm:cxn modelId="{977B8B80-2D9E-4B3D-9978-A5F88C70F2B0}" srcId="{6EAC67E1-D50E-4C64-AD08-F5D8A0A249DF}" destId="{908809A8-1125-4348-9CF5-3F60493E1231}" srcOrd="2" destOrd="0" parTransId="{AB922579-A104-40B9-AE5E-B0A6282EBDB0}" sibTransId="{ADE7CC56-FC71-4E80-A2F0-1A3DE299C802}"/>
    <dgm:cxn modelId="{565B3084-DC0A-417C-8EA7-6A7E905B8E0D}" srcId="{5C4359CE-95A7-4D9C-9CC4-4357EB9B6795}" destId="{BC56E0B6-95B9-4347-85F5-981FE7B635EE}" srcOrd="2" destOrd="0" parTransId="{54204FE0-0564-412E-89CF-B5236134FF2C}" sibTransId="{A850DF90-15C3-4310-81EA-0B15D22B6F39}"/>
    <dgm:cxn modelId="{CF6A3C86-85DB-4066-AF5B-F814704723A4}" srcId="{0C7349BA-912A-47D9-876B-B97509285A11}" destId="{7C4F4AA6-9DBC-4996-BAC7-C3A862EEDFE8}" srcOrd="3" destOrd="0" parTransId="{BC0C46B1-4FE1-442D-B63D-89A437C73F9A}" sibTransId="{53CB5F2A-43A0-44CA-A0A5-4C6DA78F988D}"/>
    <dgm:cxn modelId="{6F2A9286-06EC-4A11-8034-E1491D8CB6AD}" type="presOf" srcId="{80A050ED-EED7-4337-B4AA-E9FA583D53C8}" destId="{D9FDDB9C-A21F-4962-853F-6324DD399887}" srcOrd="0" destOrd="0" presId="urn:microsoft.com/office/officeart/2005/8/layout/list1"/>
    <dgm:cxn modelId="{BAC7A28A-BC92-408C-B26B-C2FCB8EA23C4}" srcId="{5C4359CE-95A7-4D9C-9CC4-4357EB9B6795}" destId="{84E2E692-2076-46F8-843C-63ACE90DEBD3}" srcOrd="3" destOrd="0" parTransId="{BF0B9AA3-816B-4074-A04A-DC31D59FA4D6}" sibTransId="{F814E825-A690-49AD-B4BD-83AB0C2EAFF7}"/>
    <dgm:cxn modelId="{AD0A798E-072D-438D-97A1-54F3C295DDD3}" srcId="{5C4359CE-95A7-4D9C-9CC4-4357EB9B6795}" destId="{E35D2980-2AFD-49B9-B172-ACD25C638041}" srcOrd="0" destOrd="0" parTransId="{E8CBFF23-130C-4314-90B0-57592DAC41A2}" sibTransId="{01664324-1178-44B2-94A6-CD0EBC4A07B5}"/>
    <dgm:cxn modelId="{DE878996-114E-4594-B625-D48A11A3EF76}" type="presOf" srcId="{BFE55339-8154-4266-9076-37AC01CCDB67}" destId="{AF16CD30-3F29-4556-A135-595E976140EB}" srcOrd="0" destOrd="0" presId="urn:microsoft.com/office/officeart/2005/8/layout/list1"/>
    <dgm:cxn modelId="{8CB60E9E-0394-4D82-9BFF-DACD5DB10339}" type="presOf" srcId="{C92139B9-88A6-49CA-A131-5DB033EEC0EE}" destId="{092D5CDD-BC4C-43AF-9EA2-379DE24EF560}" srcOrd="0" destOrd="2" presId="urn:microsoft.com/office/officeart/2005/8/layout/list1"/>
    <dgm:cxn modelId="{AC83F3A7-F1AC-4FE0-A12A-788BDC9FD383}" type="presOf" srcId="{61E6D461-5E88-42B1-9D89-4E9E80AE5D9A}" destId="{092D5CDD-BC4C-43AF-9EA2-379DE24EF560}" srcOrd="0" destOrd="0" presId="urn:microsoft.com/office/officeart/2005/8/layout/list1"/>
    <dgm:cxn modelId="{510A52AC-6DB4-4107-9317-15FD99D70D7E}" type="presOf" srcId="{6EAC67E1-D50E-4C64-AD08-F5D8A0A249DF}" destId="{4D11A257-35C1-417C-B2D2-A87CC1D61326}" srcOrd="1" destOrd="0" presId="urn:microsoft.com/office/officeart/2005/8/layout/list1"/>
    <dgm:cxn modelId="{8F5891AD-C92B-4854-859C-C283AFD02BB3}" srcId="{5C4359CE-95A7-4D9C-9CC4-4357EB9B6795}" destId="{A5E8AD04-1618-4300-9FDC-E9E0B6AE209A}" srcOrd="1" destOrd="0" parTransId="{176C214F-FF99-421E-B59E-5849B4DEF0FC}" sibTransId="{7158D522-FF53-4750-A926-7334E3602C87}"/>
    <dgm:cxn modelId="{D7AA25AE-BA61-43C3-8832-7A881EBCDCF1}" type="presOf" srcId="{3B1CAFDC-B119-4022-B06F-B32DAF5F598F}" destId="{092D5CDD-BC4C-43AF-9EA2-379DE24EF560}" srcOrd="0" destOrd="1" presId="urn:microsoft.com/office/officeart/2005/8/layout/list1"/>
    <dgm:cxn modelId="{58EAC2CA-3E48-438C-98DF-6C6FC85E2A82}" srcId="{0C7349BA-912A-47D9-876B-B97509285A11}" destId="{5C4359CE-95A7-4D9C-9CC4-4357EB9B6795}" srcOrd="0" destOrd="0" parTransId="{DC229A2A-49BE-4861-ACDB-D59B108DC513}" sibTransId="{111D673B-1771-4054-ADB2-C378A1263557}"/>
    <dgm:cxn modelId="{B63B9ADC-8D7A-41F4-9F11-73C6102B1A51}" srcId="{21E0BCD9-92E6-474E-9AEA-2623E5343439}" destId="{61E6D461-5E88-42B1-9D89-4E9E80AE5D9A}" srcOrd="0" destOrd="0" parTransId="{4B63AFFA-B04E-4B4E-986C-D4951E40A731}" sibTransId="{0647D628-C10D-46A7-AAA4-E1DF7AE3CBDF}"/>
    <dgm:cxn modelId="{831321DD-2E8C-4748-960B-F5C48AE3F4EE}" type="presOf" srcId="{BFE55339-8154-4266-9076-37AC01CCDB67}" destId="{373A00C7-C697-4705-BB52-FEE711C08E91}" srcOrd="1" destOrd="0" presId="urn:microsoft.com/office/officeart/2005/8/layout/list1"/>
    <dgm:cxn modelId="{3516ECE5-7C85-4108-9484-A56D004C13B9}" srcId="{6EAC67E1-D50E-4C64-AD08-F5D8A0A249DF}" destId="{80A050ED-EED7-4337-B4AA-E9FA583D53C8}" srcOrd="0" destOrd="0" parTransId="{8BFF1EDE-7B85-44CA-995C-F0ACB2672AFE}" sibTransId="{EF13A5D5-1DDF-48C9-BA19-A9E6C6AFBCFE}"/>
    <dgm:cxn modelId="{D38F84E6-3420-4DF7-899E-63C7953CC61C}" type="presOf" srcId="{0C7349BA-912A-47D9-876B-B97509285A11}" destId="{D74B690C-004B-4506-BF07-4F6B36510D2E}" srcOrd="0" destOrd="0" presId="urn:microsoft.com/office/officeart/2005/8/layout/list1"/>
    <dgm:cxn modelId="{1355A0EA-9185-449C-A040-1D395044DF15}" type="presOf" srcId="{FAC075C3-891D-4A5F-978F-D0ED41A39E87}" destId="{405670EF-6521-410B-ABB8-CDF15BC773B4}" srcOrd="0" destOrd="0" presId="urn:microsoft.com/office/officeart/2005/8/layout/list1"/>
    <dgm:cxn modelId="{F456F5EA-3C69-41F1-BD26-99F7AF98BCB3}" srcId="{21E0BCD9-92E6-474E-9AEA-2623E5343439}" destId="{3B1CAFDC-B119-4022-B06F-B32DAF5F598F}" srcOrd="1" destOrd="0" parTransId="{021A2217-FBE5-48DE-B0D3-F9C3990EC905}" sibTransId="{3AFD638A-BA99-42D3-9583-FA5E909197CF}"/>
    <dgm:cxn modelId="{2FF36BEC-F1D4-4856-8818-BB6A25439242}" type="presOf" srcId="{7C4F4AA6-9DBC-4996-BAC7-C3A862EEDFE8}" destId="{84C9ACBE-3033-489A-8B5D-A87CAD8102EF}" srcOrd="0" destOrd="0" presId="urn:microsoft.com/office/officeart/2005/8/layout/list1"/>
    <dgm:cxn modelId="{D6D52EED-BB05-452E-86F7-C638250D995F}" srcId="{BFE55339-8154-4266-9076-37AC01CCDB67}" destId="{FAC075C3-891D-4A5F-978F-D0ED41A39E87}" srcOrd="0" destOrd="0" parTransId="{E4B52BAA-899C-45B0-856B-31357ED3CAE7}" sibTransId="{6869550C-F0DA-4F9B-89E4-4F01114FD8D0}"/>
    <dgm:cxn modelId="{27BD15F4-4559-41A6-AA93-6886B055CA4D}" srcId="{0C7349BA-912A-47D9-876B-B97509285A11}" destId="{6EAC67E1-D50E-4C64-AD08-F5D8A0A249DF}" srcOrd="1" destOrd="0" parTransId="{CAA916A6-3326-4217-92FA-9D0919D16D34}" sibTransId="{79300348-B922-4998-BC7A-D20A3751A5B3}"/>
    <dgm:cxn modelId="{233985F7-4A88-4579-8E7D-AECBA5BC2215}" type="presOf" srcId="{7C4F4AA6-9DBC-4996-BAC7-C3A862EEDFE8}" destId="{13818B2F-C12B-40D1-9E15-19FC65D327B4}" srcOrd="1" destOrd="0" presId="urn:microsoft.com/office/officeart/2005/8/layout/list1"/>
    <dgm:cxn modelId="{6F0E4DFB-D349-451E-8EEC-CF5D448CB6BF}" type="presOf" srcId="{21E0BCD9-92E6-474E-9AEA-2623E5343439}" destId="{B216A7F6-DB78-43EC-8C46-1D67E4F1A54C}" srcOrd="1" destOrd="0" presId="urn:microsoft.com/office/officeart/2005/8/layout/list1"/>
    <dgm:cxn modelId="{F614C9FE-9CD6-4D6D-A809-BDEA4F17111C}" type="presOf" srcId="{CE4035C5-9E4A-4C48-8FDB-2A248281F29E}" destId="{D9FDDB9C-A21F-4962-853F-6324DD399887}" srcOrd="0" destOrd="1" presId="urn:microsoft.com/office/officeart/2005/8/layout/list1"/>
    <dgm:cxn modelId="{CA387731-7228-4315-A156-0905D5472ECC}" type="presParOf" srcId="{D74B690C-004B-4506-BF07-4F6B36510D2E}" destId="{569D7789-4565-43AA-BA0E-1A11F98CCEDE}" srcOrd="0" destOrd="0" presId="urn:microsoft.com/office/officeart/2005/8/layout/list1"/>
    <dgm:cxn modelId="{2C8BB4E7-A2D6-474E-AAC3-ACC8B71A663D}" type="presParOf" srcId="{569D7789-4565-43AA-BA0E-1A11F98CCEDE}" destId="{50E57730-28E0-4E62-9D63-EDEFFB676E0C}" srcOrd="0" destOrd="0" presId="urn:microsoft.com/office/officeart/2005/8/layout/list1"/>
    <dgm:cxn modelId="{0C1462C9-8A10-46CC-90A2-036770507F64}" type="presParOf" srcId="{569D7789-4565-43AA-BA0E-1A11F98CCEDE}" destId="{07094145-AA1B-4C4A-A7E0-2DCDA84C5F30}" srcOrd="1" destOrd="0" presId="urn:microsoft.com/office/officeart/2005/8/layout/list1"/>
    <dgm:cxn modelId="{3489AC13-6725-4946-AE00-777BABB630B4}" type="presParOf" srcId="{D74B690C-004B-4506-BF07-4F6B36510D2E}" destId="{8CB66E8F-312C-44CA-9E9C-C3BC163B3763}" srcOrd="1" destOrd="0" presId="urn:microsoft.com/office/officeart/2005/8/layout/list1"/>
    <dgm:cxn modelId="{F1CA0218-11A2-4B95-9520-1EE877C031E8}" type="presParOf" srcId="{D74B690C-004B-4506-BF07-4F6B36510D2E}" destId="{7316E519-8244-4F5E-B709-E82211FA44D9}" srcOrd="2" destOrd="0" presId="urn:microsoft.com/office/officeart/2005/8/layout/list1"/>
    <dgm:cxn modelId="{1182D379-A46A-44FC-8978-612842819C92}" type="presParOf" srcId="{D74B690C-004B-4506-BF07-4F6B36510D2E}" destId="{3529F73B-5BB9-43DE-B2C4-FE48C041D952}" srcOrd="3" destOrd="0" presId="urn:microsoft.com/office/officeart/2005/8/layout/list1"/>
    <dgm:cxn modelId="{8C522D27-FCA5-4E5C-9CA9-5CE513E8CFA2}" type="presParOf" srcId="{D74B690C-004B-4506-BF07-4F6B36510D2E}" destId="{BB2CE4D5-1179-4B9B-816C-1CF09F176EF7}" srcOrd="4" destOrd="0" presId="urn:microsoft.com/office/officeart/2005/8/layout/list1"/>
    <dgm:cxn modelId="{18C71168-455A-49DA-81DB-B65F000A4016}" type="presParOf" srcId="{BB2CE4D5-1179-4B9B-816C-1CF09F176EF7}" destId="{7385202C-3DC6-4F96-9A7B-86C81F94188C}" srcOrd="0" destOrd="0" presId="urn:microsoft.com/office/officeart/2005/8/layout/list1"/>
    <dgm:cxn modelId="{6D7060FE-7182-4C87-99E4-3C40BD99D54B}" type="presParOf" srcId="{BB2CE4D5-1179-4B9B-816C-1CF09F176EF7}" destId="{4D11A257-35C1-417C-B2D2-A87CC1D61326}" srcOrd="1" destOrd="0" presId="urn:microsoft.com/office/officeart/2005/8/layout/list1"/>
    <dgm:cxn modelId="{74DAEDBA-9756-4575-B4E0-966F5CE15299}" type="presParOf" srcId="{D74B690C-004B-4506-BF07-4F6B36510D2E}" destId="{BDA0A9F6-DF03-4C8F-A152-FC45C7011FDD}" srcOrd="5" destOrd="0" presId="urn:microsoft.com/office/officeart/2005/8/layout/list1"/>
    <dgm:cxn modelId="{14140CBC-0045-42AC-9932-B86DE70438E8}" type="presParOf" srcId="{D74B690C-004B-4506-BF07-4F6B36510D2E}" destId="{D9FDDB9C-A21F-4962-853F-6324DD399887}" srcOrd="6" destOrd="0" presId="urn:microsoft.com/office/officeart/2005/8/layout/list1"/>
    <dgm:cxn modelId="{A38663C7-EB09-49D5-8AE7-3E9FD7451FE0}" type="presParOf" srcId="{D74B690C-004B-4506-BF07-4F6B36510D2E}" destId="{ACDEBD21-CCA2-4571-91FD-DE2BCBD7D386}" srcOrd="7" destOrd="0" presId="urn:microsoft.com/office/officeart/2005/8/layout/list1"/>
    <dgm:cxn modelId="{5F099F5B-537B-420A-ADFB-9A11FBA8C065}" type="presParOf" srcId="{D74B690C-004B-4506-BF07-4F6B36510D2E}" destId="{DA2E25B4-5619-4454-8B5C-CED291E21DBE}" srcOrd="8" destOrd="0" presId="urn:microsoft.com/office/officeart/2005/8/layout/list1"/>
    <dgm:cxn modelId="{980D91A7-5C4B-4C0A-8629-C212C1CD8E1B}" type="presParOf" srcId="{DA2E25B4-5619-4454-8B5C-CED291E21DBE}" destId="{3DD548BF-3617-4A2F-A2E5-4038BCFE907A}" srcOrd="0" destOrd="0" presId="urn:microsoft.com/office/officeart/2005/8/layout/list1"/>
    <dgm:cxn modelId="{4B6B6635-5453-4B4A-A240-1F30A64F8374}" type="presParOf" srcId="{DA2E25B4-5619-4454-8B5C-CED291E21DBE}" destId="{B216A7F6-DB78-43EC-8C46-1D67E4F1A54C}" srcOrd="1" destOrd="0" presId="urn:microsoft.com/office/officeart/2005/8/layout/list1"/>
    <dgm:cxn modelId="{811C5095-A3A5-458A-902D-394AD4AA86FA}" type="presParOf" srcId="{D74B690C-004B-4506-BF07-4F6B36510D2E}" destId="{09E32334-F83A-4069-83CA-1680C5D6936C}" srcOrd="9" destOrd="0" presId="urn:microsoft.com/office/officeart/2005/8/layout/list1"/>
    <dgm:cxn modelId="{B9E0156E-BB54-4D77-A12D-BB4F1C43BD19}" type="presParOf" srcId="{D74B690C-004B-4506-BF07-4F6B36510D2E}" destId="{092D5CDD-BC4C-43AF-9EA2-379DE24EF560}" srcOrd="10" destOrd="0" presId="urn:microsoft.com/office/officeart/2005/8/layout/list1"/>
    <dgm:cxn modelId="{0C90425D-3864-400D-9E48-3728EE2D40DC}" type="presParOf" srcId="{D74B690C-004B-4506-BF07-4F6B36510D2E}" destId="{1BA56E5F-9DF8-4AFC-B63C-5CDECF33AE20}" srcOrd="11" destOrd="0" presId="urn:microsoft.com/office/officeart/2005/8/layout/list1"/>
    <dgm:cxn modelId="{3D90B41B-A608-4597-89F7-0E9AB19B54E7}" type="presParOf" srcId="{D74B690C-004B-4506-BF07-4F6B36510D2E}" destId="{42FC4317-788A-488A-BFB2-52F2BECEF189}" srcOrd="12" destOrd="0" presId="urn:microsoft.com/office/officeart/2005/8/layout/list1"/>
    <dgm:cxn modelId="{71CB95FF-B3CB-40E0-9D14-30EFE4598F48}" type="presParOf" srcId="{42FC4317-788A-488A-BFB2-52F2BECEF189}" destId="{84C9ACBE-3033-489A-8B5D-A87CAD8102EF}" srcOrd="0" destOrd="0" presId="urn:microsoft.com/office/officeart/2005/8/layout/list1"/>
    <dgm:cxn modelId="{92C20043-5510-4B92-BFF9-2B2690255E7D}" type="presParOf" srcId="{42FC4317-788A-488A-BFB2-52F2BECEF189}" destId="{13818B2F-C12B-40D1-9E15-19FC65D327B4}" srcOrd="1" destOrd="0" presId="urn:microsoft.com/office/officeart/2005/8/layout/list1"/>
    <dgm:cxn modelId="{2C1F07F7-5830-4E63-BED2-059F90EE4B92}" type="presParOf" srcId="{D74B690C-004B-4506-BF07-4F6B36510D2E}" destId="{83CEBAD7-776D-4987-8DDD-B9FD53ACEB48}" srcOrd="13" destOrd="0" presId="urn:microsoft.com/office/officeart/2005/8/layout/list1"/>
    <dgm:cxn modelId="{21BA8525-9F6B-4F95-AA0E-4203D8D62929}" type="presParOf" srcId="{D74B690C-004B-4506-BF07-4F6B36510D2E}" destId="{E27C410C-A473-4D56-8D01-4480C6574B4D}" srcOrd="14" destOrd="0" presId="urn:microsoft.com/office/officeart/2005/8/layout/list1"/>
    <dgm:cxn modelId="{ECA47202-B24E-4B44-9A19-6AA580AD9F5F}" type="presParOf" srcId="{D74B690C-004B-4506-BF07-4F6B36510D2E}" destId="{60C2E261-9FB1-4724-9655-DC0B209E866E}" srcOrd="15" destOrd="0" presId="urn:microsoft.com/office/officeart/2005/8/layout/list1"/>
    <dgm:cxn modelId="{0497B332-55A1-4FBC-AF0D-2436EDE4F38E}" type="presParOf" srcId="{D74B690C-004B-4506-BF07-4F6B36510D2E}" destId="{86EE6D33-F71C-4A88-8602-87BE7F9A2601}" srcOrd="16" destOrd="0" presId="urn:microsoft.com/office/officeart/2005/8/layout/list1"/>
    <dgm:cxn modelId="{F24F7FB6-028E-45F0-939F-EDA7A205AB70}" type="presParOf" srcId="{86EE6D33-F71C-4A88-8602-87BE7F9A2601}" destId="{AF16CD30-3F29-4556-A135-595E976140EB}" srcOrd="0" destOrd="0" presId="urn:microsoft.com/office/officeart/2005/8/layout/list1"/>
    <dgm:cxn modelId="{BEF25F0D-C80D-4074-B7E9-0D170D9BA1FE}" type="presParOf" srcId="{86EE6D33-F71C-4A88-8602-87BE7F9A2601}" destId="{373A00C7-C697-4705-BB52-FEE711C08E91}" srcOrd="1" destOrd="0" presId="urn:microsoft.com/office/officeart/2005/8/layout/list1"/>
    <dgm:cxn modelId="{34FAC9BD-A87F-43DD-BA8A-284CD99ABFA0}" type="presParOf" srcId="{D74B690C-004B-4506-BF07-4F6B36510D2E}" destId="{DCD84DEA-F901-4E9C-9B23-B81B89AC90BA}" srcOrd="17" destOrd="0" presId="urn:microsoft.com/office/officeart/2005/8/layout/list1"/>
    <dgm:cxn modelId="{B3C5EF55-4C55-4380-97CA-36C70991A474}" type="presParOf" srcId="{D74B690C-004B-4506-BF07-4F6B36510D2E}" destId="{405670EF-6521-410B-ABB8-CDF15BC773B4}"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6A7B9-2BEA-4F1A-A8A6-637869DED6F9}">
      <dsp:nvSpPr>
        <dsp:cNvPr id="0" name=""/>
        <dsp:cNvSpPr/>
      </dsp:nvSpPr>
      <dsp:spPr>
        <a:xfrm>
          <a:off x="3015488" y="0"/>
          <a:ext cx="1507744" cy="855234"/>
        </a:xfrm>
        <a:prstGeom prst="roundRect">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latin typeface="+mn-lt"/>
              <a:ea typeface="+mn-ea"/>
              <a:cs typeface="+mn-cs"/>
            </a:rPr>
            <a:t>Overdose data in children</a:t>
          </a:r>
        </a:p>
      </dsp:txBody>
      <dsp:txXfrm>
        <a:off x="3015488" y="0"/>
        <a:ext cx="1507744" cy="855234"/>
      </dsp:txXfrm>
    </dsp:sp>
    <dsp:sp modelId="{A745B6C1-F22C-44F6-A120-7522014803A6}">
      <dsp:nvSpPr>
        <dsp:cNvPr id="0" name=""/>
        <dsp:cNvSpPr/>
      </dsp:nvSpPr>
      <dsp:spPr>
        <a:xfrm>
          <a:off x="2261616" y="855234"/>
          <a:ext cx="3015488" cy="855234"/>
        </a:xfrm>
        <a:prstGeom prst="roundRect">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latin typeface="+mn-lt"/>
              <a:ea typeface="+mn-ea"/>
              <a:cs typeface="+mn-cs"/>
            </a:rPr>
            <a:t>Clinical trial and post-marketing data in adults</a:t>
          </a:r>
        </a:p>
      </dsp:txBody>
      <dsp:txXfrm>
        <a:off x="2789326" y="855234"/>
        <a:ext cx="1960067" cy="855234"/>
      </dsp:txXfrm>
    </dsp:sp>
    <dsp:sp modelId="{6834A49B-5315-4FED-ABC1-B9C95447A04F}">
      <dsp:nvSpPr>
        <dsp:cNvPr id="0" name=""/>
        <dsp:cNvSpPr/>
      </dsp:nvSpPr>
      <dsp:spPr>
        <a:xfrm>
          <a:off x="1507744" y="1710468"/>
          <a:ext cx="4523232" cy="855234"/>
        </a:xfrm>
        <a:prstGeom prst="roundRect">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latin typeface="+mn-lt"/>
              <a:ea typeface="+mn-ea"/>
              <a:cs typeface="+mn-cs"/>
            </a:rPr>
            <a:t>Pharmacokinetic and pharmacodynamic data</a:t>
          </a:r>
        </a:p>
      </dsp:txBody>
      <dsp:txXfrm>
        <a:off x="2299309" y="1710468"/>
        <a:ext cx="2940101" cy="855234"/>
      </dsp:txXfrm>
    </dsp:sp>
    <dsp:sp modelId="{6F8CA8A9-D46A-4C6B-9E97-926410E287C6}">
      <dsp:nvSpPr>
        <dsp:cNvPr id="0" name=""/>
        <dsp:cNvSpPr/>
      </dsp:nvSpPr>
      <dsp:spPr>
        <a:xfrm>
          <a:off x="753872" y="2565703"/>
          <a:ext cx="6030976" cy="855234"/>
        </a:xfrm>
        <a:prstGeom prst="roundRect">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latin typeface="+mn-lt"/>
              <a:ea typeface="+mn-ea"/>
              <a:cs typeface="+mn-cs"/>
            </a:rPr>
            <a:t>Acute and repeat-dose toxicity data in animals </a:t>
          </a:r>
        </a:p>
      </dsp:txBody>
      <dsp:txXfrm>
        <a:off x="1809293" y="2565703"/>
        <a:ext cx="3920134" cy="855234"/>
      </dsp:txXfrm>
    </dsp:sp>
    <dsp:sp modelId="{5F957DE5-0785-441C-9F16-E4B29B17C6ED}">
      <dsp:nvSpPr>
        <dsp:cNvPr id="0" name=""/>
        <dsp:cNvSpPr/>
      </dsp:nvSpPr>
      <dsp:spPr>
        <a:xfrm>
          <a:off x="0" y="3420937"/>
          <a:ext cx="7538720" cy="855234"/>
        </a:xfrm>
        <a:prstGeom prst="roundRect">
          <a:avLst/>
        </a:prstGeom>
        <a:solidFill>
          <a:schemeClr val="accent3">
            <a:lumMod val="7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latin typeface="+mn-lt"/>
              <a:ea typeface="+mn-ea"/>
              <a:cs typeface="+mn-cs"/>
            </a:rPr>
            <a:t>Analogy to similar compounds</a:t>
          </a:r>
        </a:p>
      </dsp:txBody>
      <dsp:txXfrm>
        <a:off x="1319276" y="3420937"/>
        <a:ext cx="4900168" cy="855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6E519-8244-4F5E-B709-E82211FA44D9}">
      <dsp:nvSpPr>
        <dsp:cNvPr id="0" name=""/>
        <dsp:cNvSpPr/>
      </dsp:nvSpPr>
      <dsp:spPr>
        <a:xfrm>
          <a:off x="0" y="200857"/>
          <a:ext cx="8778240" cy="914396"/>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1289" tIns="104140" rIns="681289" bIns="99568"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t>Second-generation anti-depressant</a:t>
          </a:r>
          <a:endParaRPr lang="en-US" sz="1400" kern="1200" dirty="0"/>
        </a:p>
        <a:p>
          <a:pPr marL="114300" lvl="1" indent="-114300" algn="l" defTabSz="622300">
            <a:lnSpc>
              <a:spcPct val="90000"/>
            </a:lnSpc>
            <a:spcBef>
              <a:spcPct val="0"/>
            </a:spcBef>
            <a:spcAft>
              <a:spcPct val="15000"/>
            </a:spcAft>
            <a:buChar char="•"/>
          </a:pPr>
          <a:r>
            <a:rPr lang="en-GB" sz="1400" b="0" i="0" kern="1200" dirty="0"/>
            <a:t>Indicated for major depressive disorder, seasonal depressive disorder-in adults</a:t>
          </a:r>
          <a:endParaRPr lang="en-US" sz="1400" kern="1200" dirty="0"/>
        </a:p>
        <a:p>
          <a:pPr marL="114300" lvl="1" indent="-114300" algn="l" defTabSz="622300">
            <a:lnSpc>
              <a:spcPct val="90000"/>
            </a:lnSpc>
            <a:spcBef>
              <a:spcPct val="0"/>
            </a:spcBef>
            <a:spcAft>
              <a:spcPct val="15000"/>
            </a:spcAft>
            <a:buChar char="•"/>
          </a:pPr>
          <a:r>
            <a:rPr lang="en-GB" sz="1400" b="0" i="0" kern="1200" dirty="0"/>
            <a:t>Recommended target dose is 300 mg/day</a:t>
          </a:r>
          <a:endParaRPr lang="en-US" sz="1400" kern="1200" dirty="0"/>
        </a:p>
        <a:p>
          <a:pPr marL="114300" lvl="1" indent="-114300" algn="l" defTabSz="622300">
            <a:lnSpc>
              <a:spcPct val="90000"/>
            </a:lnSpc>
            <a:spcBef>
              <a:spcPct val="0"/>
            </a:spcBef>
            <a:spcAft>
              <a:spcPct val="15000"/>
            </a:spcAft>
            <a:buChar char="•"/>
          </a:pPr>
          <a:r>
            <a:rPr lang="en-GB" sz="1400" b="0" i="0" kern="1200" dirty="0"/>
            <a:t>Available as 150mg and 300 mg tablets</a:t>
          </a:r>
          <a:endParaRPr lang="en-US" sz="1400" kern="1200" dirty="0"/>
        </a:p>
      </dsp:txBody>
      <dsp:txXfrm>
        <a:off x="0" y="200857"/>
        <a:ext cx="8778240" cy="914396"/>
      </dsp:txXfrm>
    </dsp:sp>
    <dsp:sp modelId="{07094145-AA1B-4C4A-A7E0-2DCDA84C5F30}">
      <dsp:nvSpPr>
        <dsp:cNvPr id="0" name=""/>
        <dsp:cNvSpPr/>
      </dsp:nvSpPr>
      <dsp:spPr>
        <a:xfrm>
          <a:off x="438912" y="78833"/>
          <a:ext cx="6144768" cy="195752"/>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32258" tIns="0" rIns="232258" bIns="0" numCol="1" spcCol="1270" anchor="ctr" anchorCtr="0">
          <a:noAutofit/>
        </a:bodyPr>
        <a:lstStyle/>
        <a:p>
          <a:pPr marL="0" lvl="0" indent="0" algn="l" defTabSz="711200">
            <a:lnSpc>
              <a:spcPct val="90000"/>
            </a:lnSpc>
            <a:spcBef>
              <a:spcPct val="0"/>
            </a:spcBef>
            <a:spcAft>
              <a:spcPct val="35000"/>
            </a:spcAft>
            <a:buNone/>
          </a:pPr>
          <a:r>
            <a:rPr lang="en-GB" sz="1600" b="1" i="0" kern="1200" dirty="0"/>
            <a:t>Bupropion</a:t>
          </a:r>
          <a:r>
            <a:rPr lang="en-GB" sz="1600" b="0" i="1" kern="1200" dirty="0"/>
            <a:t> </a:t>
          </a:r>
          <a:endParaRPr lang="en-US" sz="1600" kern="1200" dirty="0"/>
        </a:p>
      </dsp:txBody>
      <dsp:txXfrm>
        <a:off x="448468" y="88389"/>
        <a:ext cx="6125656" cy="176640"/>
      </dsp:txXfrm>
    </dsp:sp>
    <dsp:sp modelId="{D9FDDB9C-A21F-4962-853F-6324DD399887}">
      <dsp:nvSpPr>
        <dsp:cNvPr id="0" name=""/>
        <dsp:cNvSpPr/>
      </dsp:nvSpPr>
      <dsp:spPr>
        <a:xfrm>
          <a:off x="0" y="1296876"/>
          <a:ext cx="8778240" cy="818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1289" tIns="104140" rIns="681289" bIns="99568" numCol="1" spcCol="1270" anchor="t" anchorCtr="0">
          <a:noAutofit/>
        </a:bodyPr>
        <a:lstStyle/>
        <a:p>
          <a:pPr marL="114300" lvl="1" indent="-114300" algn="l" defTabSz="622300">
            <a:lnSpc>
              <a:spcPct val="90000"/>
            </a:lnSpc>
            <a:spcBef>
              <a:spcPct val="0"/>
            </a:spcBef>
            <a:spcAft>
              <a:spcPct val="15000"/>
            </a:spcAft>
            <a:buChar char="•"/>
          </a:pPr>
          <a:r>
            <a:rPr lang="en-US" sz="1400" b="0" i="0" kern="1200" dirty="0"/>
            <a:t>Maximum tolerated dose</a:t>
          </a:r>
          <a:r>
            <a:rPr lang="en-GB" sz="1400" b="0" i="0" kern="1200" dirty="0"/>
            <a:t> of bupropion has not been established</a:t>
          </a:r>
          <a:endParaRPr lang="en-US" sz="1400" kern="1200" dirty="0"/>
        </a:p>
        <a:p>
          <a:pPr marL="114300" lvl="1" indent="-114300" algn="l" defTabSz="622300">
            <a:lnSpc>
              <a:spcPct val="90000"/>
            </a:lnSpc>
            <a:spcBef>
              <a:spcPct val="0"/>
            </a:spcBef>
            <a:spcAft>
              <a:spcPct val="15000"/>
            </a:spcAft>
            <a:buChar char="•"/>
          </a:pPr>
          <a:r>
            <a:rPr lang="en-GB" sz="1400" b="0" i="0" kern="1200" dirty="0"/>
            <a:t>Overdose of up to 30 g has been reported in adults</a:t>
          </a:r>
          <a:endParaRPr lang="en-US" sz="1400" kern="1200" dirty="0"/>
        </a:p>
        <a:p>
          <a:pPr marL="114300" lvl="1" indent="-114300" algn="l" defTabSz="622300">
            <a:lnSpc>
              <a:spcPct val="90000"/>
            </a:lnSpc>
            <a:spcBef>
              <a:spcPct val="0"/>
            </a:spcBef>
            <a:spcAft>
              <a:spcPct val="15000"/>
            </a:spcAft>
            <a:buChar char="•"/>
          </a:pPr>
          <a:r>
            <a:rPr lang="en-GB" sz="1400" b="0" i="0" kern="1200" dirty="0"/>
            <a:t>Safety and efficacy in the pediatric population have not been established</a:t>
          </a:r>
          <a:endParaRPr lang="en-US" sz="1400" kern="1200" dirty="0"/>
        </a:p>
      </dsp:txBody>
      <dsp:txXfrm>
        <a:off x="0" y="1296876"/>
        <a:ext cx="8778240" cy="818200"/>
      </dsp:txXfrm>
    </dsp:sp>
    <dsp:sp modelId="{4D11A257-35C1-417C-B2D2-A87CC1D61326}">
      <dsp:nvSpPr>
        <dsp:cNvPr id="0" name=""/>
        <dsp:cNvSpPr/>
      </dsp:nvSpPr>
      <dsp:spPr>
        <a:xfrm>
          <a:off x="438912" y="1142227"/>
          <a:ext cx="6144768" cy="228376"/>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32258" tIns="0" rIns="232258" bIns="0" numCol="1" spcCol="1270" anchor="ctr" anchorCtr="0">
          <a:noAutofit/>
        </a:bodyPr>
        <a:lstStyle/>
        <a:p>
          <a:pPr marL="0" lvl="0" indent="0" algn="l" defTabSz="711200">
            <a:lnSpc>
              <a:spcPct val="90000"/>
            </a:lnSpc>
            <a:spcBef>
              <a:spcPct val="0"/>
            </a:spcBef>
            <a:spcAft>
              <a:spcPct val="35000"/>
            </a:spcAft>
            <a:buNone/>
          </a:pPr>
          <a:r>
            <a:rPr lang="en-US" sz="1600" b="1" i="0" kern="1200" dirty="0"/>
            <a:t>Information available</a:t>
          </a:r>
          <a:endParaRPr lang="en-US" sz="1600" kern="1200" dirty="0"/>
        </a:p>
      </dsp:txBody>
      <dsp:txXfrm>
        <a:off x="450060" y="1153375"/>
        <a:ext cx="6122472" cy="206080"/>
      </dsp:txXfrm>
    </dsp:sp>
    <dsp:sp modelId="{092D5CDD-BC4C-43AF-9EA2-379DE24EF560}">
      <dsp:nvSpPr>
        <dsp:cNvPr id="0" name=""/>
        <dsp:cNvSpPr/>
      </dsp:nvSpPr>
      <dsp:spPr>
        <a:xfrm>
          <a:off x="0" y="2296698"/>
          <a:ext cx="8778240" cy="1195831"/>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1289" tIns="104140" rIns="681289" bIns="99568"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t>Pediatric overdose case report - a 7-year-old boy (weight 21.8 kg) unintentionally ingested 7 tablets of 150 mg bupropion XL (1050 mg)</a:t>
          </a:r>
          <a:endParaRPr lang="en-US" sz="1400" kern="1200" dirty="0"/>
        </a:p>
        <a:p>
          <a:pPr marL="114300" lvl="1" indent="-114300" algn="l" defTabSz="622300">
            <a:lnSpc>
              <a:spcPct val="90000"/>
            </a:lnSpc>
            <a:spcBef>
              <a:spcPct val="0"/>
            </a:spcBef>
            <a:spcAft>
              <a:spcPct val="15000"/>
            </a:spcAft>
            <a:buChar char="•"/>
          </a:pPr>
          <a:r>
            <a:rPr lang="en-US" sz="1400" b="0" i="0" kern="1200" dirty="0"/>
            <a:t>Adverse events - </a:t>
          </a:r>
          <a:r>
            <a:rPr lang="en-GB" sz="1400" b="0" i="0" kern="1200" dirty="0"/>
            <a:t>vomiting, hallucinations, tachycardia and a tonic-clonic seizure, approximately 8-9 hour after hospitalization</a:t>
          </a:r>
          <a:endParaRPr lang="en-US" sz="1400" kern="1200" dirty="0"/>
        </a:p>
        <a:p>
          <a:pPr marL="114300" lvl="1" indent="-114300" algn="l" defTabSz="622300">
            <a:lnSpc>
              <a:spcPct val="90000"/>
            </a:lnSpc>
            <a:spcBef>
              <a:spcPct val="0"/>
            </a:spcBef>
            <a:spcAft>
              <a:spcPct val="15000"/>
            </a:spcAft>
            <a:buChar char="•"/>
          </a:pPr>
          <a:r>
            <a:rPr lang="en-GB" sz="1400" b="0" i="0" kern="1200" dirty="0"/>
            <a:t>Recovered and was discharged after 48 hours with no sequalae</a:t>
          </a:r>
          <a:endParaRPr lang="en-US" sz="1400" kern="1200" dirty="0"/>
        </a:p>
      </dsp:txBody>
      <dsp:txXfrm>
        <a:off x="0" y="2296698"/>
        <a:ext cx="8778240" cy="1195831"/>
      </dsp:txXfrm>
    </dsp:sp>
    <dsp:sp modelId="{B216A7F6-DB78-43EC-8C46-1D67E4F1A54C}">
      <dsp:nvSpPr>
        <dsp:cNvPr id="0" name=""/>
        <dsp:cNvSpPr/>
      </dsp:nvSpPr>
      <dsp:spPr>
        <a:xfrm>
          <a:off x="438912" y="2142050"/>
          <a:ext cx="6144768" cy="228376"/>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32258" tIns="0" rIns="232258" bIns="0" numCol="1" spcCol="1270" anchor="ctr" anchorCtr="0">
          <a:noAutofit/>
        </a:bodyPr>
        <a:lstStyle/>
        <a:p>
          <a:pPr marL="0" lvl="0" indent="0" algn="l" defTabSz="711200">
            <a:lnSpc>
              <a:spcPct val="90000"/>
            </a:lnSpc>
            <a:spcBef>
              <a:spcPct val="0"/>
            </a:spcBef>
            <a:spcAft>
              <a:spcPct val="35000"/>
            </a:spcAft>
            <a:buNone/>
          </a:pPr>
          <a:r>
            <a:rPr lang="en-US" sz="1600" b="1" i="0" kern="1200" dirty="0"/>
            <a:t>Data in children- Literature search</a:t>
          </a:r>
          <a:endParaRPr lang="en-US" sz="1600" i="0" kern="1200" dirty="0"/>
        </a:p>
      </dsp:txBody>
      <dsp:txXfrm>
        <a:off x="450060" y="2153198"/>
        <a:ext cx="6122472" cy="206080"/>
      </dsp:txXfrm>
    </dsp:sp>
    <dsp:sp modelId="{E27C410C-A473-4D56-8D01-4480C6574B4D}">
      <dsp:nvSpPr>
        <dsp:cNvPr id="0" name=""/>
        <dsp:cNvSpPr/>
      </dsp:nvSpPr>
      <dsp:spPr>
        <a:xfrm>
          <a:off x="0" y="3674152"/>
          <a:ext cx="8778240" cy="78673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1289" tIns="104140" rIns="681289" bIns="99568"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t>A dose of 1050 mg in a 21.8 kg child would be equivalent to 48.17 mg/kg</a:t>
          </a:r>
          <a:endParaRPr lang="en-US" sz="1400" kern="1200" dirty="0"/>
        </a:p>
        <a:p>
          <a:pPr marL="114300" lvl="1" indent="-114300" algn="l" defTabSz="622300">
            <a:lnSpc>
              <a:spcPct val="90000"/>
            </a:lnSpc>
            <a:spcBef>
              <a:spcPct val="0"/>
            </a:spcBef>
            <a:spcAft>
              <a:spcPct val="15000"/>
            </a:spcAft>
            <a:buChar char="•"/>
          </a:pPr>
          <a:r>
            <a:rPr lang="en-GB" sz="1400" b="0" i="0" kern="1200" dirty="0"/>
            <a:t>Using the body weight scaling approach, the corresponding dosage in an 11.4 kg child which could cause adverse events would be approximately 549.08 mg</a:t>
          </a:r>
          <a:endParaRPr lang="en-US" sz="1400" kern="1200" dirty="0"/>
        </a:p>
      </dsp:txBody>
      <dsp:txXfrm>
        <a:off x="0" y="3674152"/>
        <a:ext cx="8778240" cy="786730"/>
      </dsp:txXfrm>
    </dsp:sp>
    <dsp:sp modelId="{13818B2F-C12B-40D1-9E15-19FC65D327B4}">
      <dsp:nvSpPr>
        <dsp:cNvPr id="0" name=""/>
        <dsp:cNvSpPr/>
      </dsp:nvSpPr>
      <dsp:spPr>
        <a:xfrm>
          <a:off x="438912" y="3519503"/>
          <a:ext cx="6144768" cy="228376"/>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32258" tIns="0" rIns="232258" bIns="0" numCol="1" spcCol="1270" anchor="ctr" anchorCtr="0">
          <a:noAutofit/>
        </a:bodyPr>
        <a:lstStyle/>
        <a:p>
          <a:pPr marL="0" lvl="0" indent="0" algn="l" defTabSz="711200">
            <a:lnSpc>
              <a:spcPct val="90000"/>
            </a:lnSpc>
            <a:spcBef>
              <a:spcPct val="0"/>
            </a:spcBef>
            <a:spcAft>
              <a:spcPct val="35000"/>
            </a:spcAft>
            <a:buNone/>
          </a:pPr>
          <a:r>
            <a:rPr lang="en-US" sz="1600" b="1" i="0" kern="1200" dirty="0"/>
            <a:t>Body weight scaling approach</a:t>
          </a:r>
          <a:endParaRPr lang="en-US" sz="1600" i="0" kern="1200" dirty="0"/>
        </a:p>
      </dsp:txBody>
      <dsp:txXfrm>
        <a:off x="450060" y="3530651"/>
        <a:ext cx="6122472" cy="206080"/>
      </dsp:txXfrm>
    </dsp:sp>
    <dsp:sp modelId="{405670EF-6521-410B-ABB8-CDF15BC773B4}">
      <dsp:nvSpPr>
        <dsp:cNvPr id="0" name=""/>
        <dsp:cNvSpPr/>
      </dsp:nvSpPr>
      <dsp:spPr>
        <a:xfrm>
          <a:off x="0" y="4642505"/>
          <a:ext cx="8778240" cy="58218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1289" tIns="104140" rIns="681289" bIns="99568" numCol="1" spcCol="1270" anchor="t" anchorCtr="0">
          <a:noAutofit/>
        </a:bodyPr>
        <a:lstStyle/>
        <a:p>
          <a:pPr marL="114300" lvl="1" indent="-114300" algn="l" defTabSz="622300">
            <a:lnSpc>
              <a:spcPct val="90000"/>
            </a:lnSpc>
            <a:spcBef>
              <a:spcPct val="0"/>
            </a:spcBef>
            <a:spcAft>
              <a:spcPct val="15000"/>
            </a:spcAft>
            <a:buChar char="•"/>
          </a:pPr>
          <a:r>
            <a:rPr lang="en-GB" sz="1400" b="0" i="0" kern="1200" dirty="0"/>
            <a:t>Recommendation - F value assigned to bupropion XL 150 mg tablets to be 3 and bupropion XL 300 mg tablets to be 1</a:t>
          </a:r>
          <a:endParaRPr lang="en-US" sz="1400" kern="1200" dirty="0"/>
        </a:p>
      </dsp:txBody>
      <dsp:txXfrm>
        <a:off x="0" y="4642505"/>
        <a:ext cx="8778240" cy="582180"/>
      </dsp:txXfrm>
    </dsp:sp>
    <dsp:sp modelId="{373A00C7-C697-4705-BB52-FEE711C08E91}">
      <dsp:nvSpPr>
        <dsp:cNvPr id="0" name=""/>
        <dsp:cNvSpPr/>
      </dsp:nvSpPr>
      <dsp:spPr>
        <a:xfrm>
          <a:off x="438912" y="4487856"/>
          <a:ext cx="6144768" cy="228376"/>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32258" tIns="0" rIns="232258" bIns="0" numCol="1" spcCol="1270" anchor="ctr" anchorCtr="0">
          <a:noAutofit/>
        </a:bodyPr>
        <a:lstStyle/>
        <a:p>
          <a:pPr marL="0" lvl="0" indent="0" algn="l" defTabSz="711200">
            <a:lnSpc>
              <a:spcPct val="90000"/>
            </a:lnSpc>
            <a:spcBef>
              <a:spcPct val="0"/>
            </a:spcBef>
            <a:spcAft>
              <a:spcPct val="35000"/>
            </a:spcAft>
            <a:buNone/>
          </a:pPr>
          <a:r>
            <a:rPr lang="en-US" sz="1600" b="1" i="0" kern="1200" dirty="0"/>
            <a:t>Calculation</a:t>
          </a:r>
          <a:endParaRPr lang="en-US" sz="1600" i="0" kern="1200" dirty="0"/>
        </a:p>
      </dsp:txBody>
      <dsp:txXfrm>
        <a:off x="450060" y="4499004"/>
        <a:ext cx="6122472" cy="20608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2/6/2024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b="17474"/>
          <a:stretch/>
        </p:blipFill>
        <p:spPr>
          <a:xfrm>
            <a:off x="0" y="0"/>
            <a:ext cx="9144000" cy="6858000"/>
          </a:xfrm>
          <a:prstGeom prst="rect">
            <a:avLst/>
          </a:prstGeom>
        </p:spPr>
      </p:pic>
      <p:sp>
        <p:nvSpPr>
          <p:cNvPr id="11" name="Subtitle 2"/>
          <p:cNvSpPr>
            <a:spLocks noGrp="1"/>
          </p:cNvSpPr>
          <p:nvPr>
            <p:ph type="subTitle" idx="1" hasCustomPrompt="1"/>
          </p:nvPr>
        </p:nvSpPr>
        <p:spPr>
          <a:xfrm>
            <a:off x="2280444" y="3446100"/>
            <a:ext cx="4607772" cy="949663"/>
          </a:xfrm>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Date | Location</a:t>
            </a:r>
          </a:p>
        </p:txBody>
      </p:sp>
      <p:sp>
        <p:nvSpPr>
          <p:cNvPr id="14" name="Title 1"/>
          <p:cNvSpPr>
            <a:spLocks noGrp="1"/>
          </p:cNvSpPr>
          <p:nvPr>
            <p:ph type="ctrTitle" hasCustomPrompt="1"/>
          </p:nvPr>
        </p:nvSpPr>
        <p:spPr>
          <a:xfrm>
            <a:off x="2280443" y="1976075"/>
            <a:ext cx="4607774" cy="1470025"/>
          </a:xfrm>
        </p:spPr>
        <p:txBody>
          <a:bodyPr>
            <a:normAutofit/>
          </a:bodyPr>
          <a:lstStyle>
            <a:lvl1pPr algn="ctr">
              <a:defRPr sz="3200" b="0" baseline="0"/>
            </a:lvl1pPr>
          </a:lstStyle>
          <a:p>
            <a:r>
              <a:rPr lang="en-US" dirty="0">
                <a:solidFill>
                  <a:schemeClr val="bg1"/>
                </a:solidFill>
              </a:rPr>
              <a:t>Insert Title</a:t>
            </a:r>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6893" y="5719728"/>
            <a:ext cx="2802512" cy="548640"/>
          </a:xfrm>
          <a:prstGeom prst="rect">
            <a:avLst/>
          </a:prstGeom>
        </p:spPr>
      </p:pic>
    </p:spTree>
    <p:extLst>
      <p:ext uri="{BB962C8B-B14F-4D97-AF65-F5344CB8AC3E}">
        <p14:creationId xmlns:p14="http://schemas.microsoft.com/office/powerpoint/2010/main" val="368707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4" name="Title 1"/>
          <p:cNvSpPr>
            <a:spLocks noGrp="1"/>
          </p:cNvSpPr>
          <p:nvPr>
            <p:ph type="title"/>
          </p:nvPr>
        </p:nvSpPr>
        <p:spPr>
          <a:xfrm>
            <a:off x="457200" y="251958"/>
            <a:ext cx="8229600" cy="1143000"/>
          </a:xfrm>
        </p:spPr>
        <p:txBody>
          <a:bodyPr/>
          <a:lstStyle/>
          <a:p>
            <a:r>
              <a:rPr lang="en-US" dirty="0"/>
              <a:t>Click to edit Master title style</a:t>
            </a:r>
          </a:p>
        </p:txBody>
      </p:sp>
      <p:sp>
        <p:nvSpPr>
          <p:cNvPr id="5" name="Content Placeholder 2"/>
          <p:cNvSpPr>
            <a:spLocks noGrp="1"/>
          </p:cNvSpPr>
          <p:nvPr>
            <p:ph idx="1"/>
          </p:nvPr>
        </p:nvSpPr>
        <p:spPr>
          <a:xfrm>
            <a:off x="457200" y="1600200"/>
            <a:ext cx="8229600" cy="4756150"/>
          </a:xfrm>
        </p:spPr>
        <p:txBody>
          <a:bodyPr/>
          <a:lstStyle>
            <a:lvl1pPr marL="457200" indent="-457200">
              <a:buFontTx/>
              <a:buBlip>
                <a:blip r:embed="rId2"/>
              </a:buBlip>
              <a:defRPr/>
            </a:lvl1pPr>
            <a:lvl2pPr marL="742950" indent="-285750">
              <a:buFont typeface="Arial" panose="020B060402020202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4"/>
          <p:cNvSpPr>
            <a:spLocks noGrp="1"/>
          </p:cNvSpPr>
          <p:nvPr>
            <p:ph type="sldNum" sz="quarter" idx="4"/>
          </p:nvPr>
        </p:nvSpPr>
        <p:spPr>
          <a:xfrm>
            <a:off x="5160655" y="6356349"/>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dirty="0"/>
              <a:t>Page </a:t>
            </a:r>
            <a:fld id="{127D9164-07AF-9947-BAED-B5CA6D2A48F4}" type="slidenum">
              <a:rPr lang="en-US" smtClean="0"/>
              <a:pPr/>
              <a:t>‹#›</a:t>
            </a:fld>
            <a:endParaRPr lang="en-US" dirty="0"/>
          </a:p>
        </p:txBody>
      </p:sp>
      <p:sp>
        <p:nvSpPr>
          <p:cNvPr id="7" name="Date Placeholder 3">
            <a:extLst>
              <a:ext uri="{FF2B5EF4-FFF2-40B4-BE49-F238E27FC236}">
                <a16:creationId xmlns:a16="http://schemas.microsoft.com/office/drawing/2014/main" id="{08E3D17D-5FE1-2C41-A0C2-130ECD13D90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2019 DIA, Inc. All rights reserved.</a:t>
            </a:r>
          </a:p>
        </p:txBody>
      </p:sp>
    </p:spTree>
    <p:extLst>
      <p:ext uri="{BB962C8B-B14F-4D97-AF65-F5344CB8AC3E}">
        <p14:creationId xmlns:p14="http://schemas.microsoft.com/office/powerpoint/2010/main" val="412272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252413"/>
            <a:ext cx="8229600" cy="1143000"/>
          </a:xfrm>
        </p:spPr>
        <p:txBody>
          <a:bodyPr/>
          <a:lstStyle/>
          <a:p>
            <a:r>
              <a:rPr lang="en-US"/>
              <a:t>Click to edit Master title style</a:t>
            </a:r>
          </a:p>
        </p:txBody>
      </p:sp>
      <p:sp>
        <p:nvSpPr>
          <p:cNvPr id="3" name="Content Placeholder 2"/>
          <p:cNvSpPr>
            <a:spLocks noGrp="1"/>
          </p:cNvSpPr>
          <p:nvPr>
            <p:ph idx="1"/>
          </p:nvPr>
        </p:nvSpPr>
        <p:spPr>
          <a:xfrm>
            <a:off x="457200" y="1600200"/>
            <a:ext cx="4114800" cy="47561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4775200" y="1600200"/>
            <a:ext cx="4114800" cy="47561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5160655" y="6356349"/>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dirty="0"/>
              <a:t>Page </a:t>
            </a:r>
            <a:fld id="{127D9164-07AF-9947-BAED-B5CA6D2A48F4}" type="slidenum">
              <a:rPr lang="en-US" smtClean="0"/>
              <a:pPr/>
              <a:t>‹#›</a:t>
            </a:fld>
            <a:endParaRPr lang="en-US" dirty="0"/>
          </a:p>
        </p:txBody>
      </p:sp>
      <p:sp>
        <p:nvSpPr>
          <p:cNvPr id="7" name="Date Placeholder 3">
            <a:extLst>
              <a:ext uri="{FF2B5EF4-FFF2-40B4-BE49-F238E27FC236}">
                <a16:creationId xmlns:a16="http://schemas.microsoft.com/office/drawing/2014/main" id="{28AF06C4-8B82-3E4B-BECD-8CDB35350E3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2019 DIA, Inc. All rights reserved.</a:t>
            </a:r>
          </a:p>
        </p:txBody>
      </p:sp>
    </p:spTree>
    <p:extLst>
      <p:ext uri="{BB962C8B-B14F-4D97-AF65-F5344CB8AC3E}">
        <p14:creationId xmlns:p14="http://schemas.microsoft.com/office/powerpoint/2010/main" val="302909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age_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5473700" cy="1117600"/>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2941650231"/>
              </p:ext>
            </p:extLst>
          </p:nvPr>
        </p:nvGraphicFramePr>
        <p:xfrm>
          <a:off x="2032000" y="2514600"/>
          <a:ext cx="50292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4"/>
          <p:cNvSpPr>
            <a:spLocks noGrp="1"/>
          </p:cNvSpPr>
          <p:nvPr>
            <p:ph type="sldNum" sz="quarter" idx="4"/>
          </p:nvPr>
        </p:nvSpPr>
        <p:spPr>
          <a:xfrm>
            <a:off x="5160655" y="6356349"/>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dirty="0"/>
              <a:t>Page </a:t>
            </a:r>
            <a:fld id="{127D9164-07AF-9947-BAED-B5CA6D2A48F4}" type="slidenum">
              <a:rPr lang="en-US" smtClean="0"/>
              <a:pPr/>
              <a:t>‹#›</a:t>
            </a:fld>
            <a:endParaRPr lang="en-US" dirty="0"/>
          </a:p>
        </p:txBody>
      </p:sp>
      <p:sp>
        <p:nvSpPr>
          <p:cNvPr id="7" name="Date Placeholder 3">
            <a:extLst>
              <a:ext uri="{FF2B5EF4-FFF2-40B4-BE49-F238E27FC236}">
                <a16:creationId xmlns:a16="http://schemas.microsoft.com/office/drawing/2014/main" id="{7D1A61D5-A44C-4A4D-B3B2-F92E41DB4C2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2019 DIA, Inc. All rights reserved.</a:t>
            </a:r>
          </a:p>
        </p:txBody>
      </p:sp>
    </p:spTree>
    <p:extLst>
      <p:ext uri="{BB962C8B-B14F-4D97-AF65-F5344CB8AC3E}">
        <p14:creationId xmlns:p14="http://schemas.microsoft.com/office/powerpoint/2010/main" val="12079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b="17474"/>
          <a:stretch/>
        </p:blipFill>
        <p:spPr>
          <a:xfrm>
            <a:off x="0" y="0"/>
            <a:ext cx="9144000" cy="685800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6893" y="5719728"/>
            <a:ext cx="2802512" cy="548640"/>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36875" y="1781137"/>
            <a:ext cx="3270251" cy="3270251"/>
          </a:xfrm>
          <a:prstGeom prst="rect">
            <a:avLst/>
          </a:prstGeom>
        </p:spPr>
      </p:pic>
    </p:spTree>
    <p:extLst>
      <p:ext uri="{BB962C8B-B14F-4D97-AF65-F5344CB8AC3E}">
        <p14:creationId xmlns:p14="http://schemas.microsoft.com/office/powerpoint/2010/main" val="154583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p:cNvPicPr>
          <p:nvPr userDrawn="1"/>
        </p:nvPicPr>
        <p:blipFill rotWithShape="1">
          <a:blip r:embed="rId7">
            <a:extLst>
              <a:ext uri="{28A0092B-C50C-407E-A947-70E740481C1C}">
                <a14:useLocalDpi xmlns:a14="http://schemas.microsoft.com/office/drawing/2010/main" val="0"/>
              </a:ext>
            </a:extLst>
          </a:blip>
          <a:srcRect t="27916" b="58203"/>
          <a:stretch/>
        </p:blipFill>
        <p:spPr>
          <a:xfrm>
            <a:off x="0" y="0"/>
            <a:ext cx="9144000" cy="1153392"/>
          </a:xfrm>
          <a:prstGeom prst="rect">
            <a:avLst/>
          </a:prstGeom>
        </p:spPr>
      </p:pic>
      <p:sp>
        <p:nvSpPr>
          <p:cNvPr id="3" name="Text Placeholder 2"/>
          <p:cNvSpPr>
            <a:spLocks noGrp="1"/>
          </p:cNvSpPr>
          <p:nvPr>
            <p:ph type="body" idx="1"/>
          </p:nvPr>
        </p:nvSpPr>
        <p:spPr>
          <a:xfrm>
            <a:off x="457200" y="1600200"/>
            <a:ext cx="8229600" cy="46865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2019 DIA, Inc. All rights reserved.</a:t>
            </a:r>
          </a:p>
        </p:txBody>
      </p:sp>
      <p:sp>
        <p:nvSpPr>
          <p:cNvPr id="2" name="Title Placeholder 1"/>
          <p:cNvSpPr>
            <a:spLocks noGrp="1"/>
          </p:cNvSpPr>
          <p:nvPr>
            <p:ph type="title"/>
          </p:nvPr>
        </p:nvSpPr>
        <p:spPr>
          <a:xfrm>
            <a:off x="457200" y="251958"/>
            <a:ext cx="8229600" cy="901434"/>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044774" y="6423788"/>
            <a:ext cx="642026" cy="299612"/>
          </a:xfrm>
          <a:prstGeom prst="rect">
            <a:avLst/>
          </a:prstGeom>
        </p:spPr>
      </p:pic>
      <p:sp>
        <p:nvSpPr>
          <p:cNvPr id="8" name="Slide Number Placeholder 4"/>
          <p:cNvSpPr>
            <a:spLocks noGrp="1"/>
          </p:cNvSpPr>
          <p:nvPr>
            <p:ph type="sldNum" sz="quarter" idx="4"/>
          </p:nvPr>
        </p:nvSpPr>
        <p:spPr>
          <a:xfrm>
            <a:off x="5160655" y="6356349"/>
            <a:ext cx="2743200" cy="365125"/>
          </a:xfrm>
          <a:prstGeom prst="rect">
            <a:avLst/>
          </a:prstGeom>
        </p:spPr>
        <p:txBody>
          <a:bodyPr vert="horz" lIns="91440" tIns="45720" rIns="91440" bIns="45720" rtlCol="0" anchor="ctr"/>
          <a:lstStyle>
            <a:lvl1pPr algn="r">
              <a:defRPr sz="1000">
                <a:solidFill>
                  <a:schemeClr val="tx1">
                    <a:lumMod val="60000"/>
                    <a:lumOff val="40000"/>
                  </a:schemeClr>
                </a:solidFill>
              </a:defRPr>
            </a:lvl1pPr>
          </a:lstStyle>
          <a:p>
            <a:r>
              <a:rPr lang="en-US" dirty="0"/>
              <a:t>Page </a:t>
            </a:r>
            <a:fld id="{127D9164-07AF-9947-BAED-B5CA6D2A48F4}" type="slidenum">
              <a:rPr lang="en-US" smtClean="0"/>
              <a:pPr/>
              <a:t>‹#›</a:t>
            </a:fld>
            <a:endParaRPr lang="en-US" dirty="0"/>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38" r:id="rId3"/>
    <p:sldLayoutId id="2147483740" r:id="rId4"/>
    <p:sldLayoutId id="2147483744" r:id="rId5"/>
  </p:sldLayoutIdLst>
  <p:hf hdr="0" ftr="0"/>
  <p:txStyles>
    <p:titleStyle>
      <a:lvl1pPr algn="l" defTabSz="457200" rtl="0" eaLnBrk="1" latinLnBrk="0" hangingPunct="1">
        <a:lnSpc>
          <a:spcPct val="80000"/>
        </a:lnSpc>
        <a:spcBef>
          <a:spcPct val="0"/>
        </a:spcBef>
        <a:buNone/>
        <a:defRPr sz="3000" b="0" kern="1200" baseline="0">
          <a:solidFill>
            <a:schemeClr val="bg1"/>
          </a:solidFill>
          <a:latin typeface="Arial"/>
          <a:ea typeface="+mj-ea"/>
          <a:cs typeface="Arial"/>
        </a:defRPr>
      </a:lvl1pPr>
    </p:titleStyle>
    <p:bodyStyle>
      <a:lvl1pPr marL="457200" indent="-457200" algn="l" defTabSz="457200" rtl="0" eaLnBrk="1" latinLnBrk="0" hangingPunct="1">
        <a:spcBef>
          <a:spcPct val="20000"/>
        </a:spcBef>
        <a:buFontTx/>
        <a:buBlip>
          <a:blip r:embed="rId9"/>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vm-childsafe.com/child-resistance/crp-standards/#:~:text=History,in%20a%20child%20resistant%20way" TargetMode="External"/><Relationship Id="rId2" Type="http://schemas.openxmlformats.org/officeDocument/2006/relationships/hyperlink" Target="https://www.cdph.ca.gov/Programs/CEH/DFDCS/MCSB/CDPH%20Document%20Library/Handout_CRPPackaging_FINAL.pdf" TargetMode="External"/><Relationship Id="rId1" Type="http://schemas.openxmlformats.org/officeDocument/2006/relationships/slideLayout" Target="../slideLayouts/slideLayout2.xml"/><Relationship Id="rId5" Type="http://schemas.openxmlformats.org/officeDocument/2006/relationships/hyperlink" Target="https://www.cdc.gov/growthcharts/data/set1clinical/cj41c018.pdf" TargetMode="External"/><Relationship Id="rId4" Type="http://schemas.openxmlformats.org/officeDocument/2006/relationships/hyperlink" Target="https://www.cdc.gov/growthcharts/data/set1clinical/cj41c017.pdf"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3.jp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3429000"/>
            <a:ext cx="5303520" cy="949663"/>
          </a:xfrm>
        </p:spPr>
        <p:txBody>
          <a:bodyPr/>
          <a:lstStyle/>
          <a:p>
            <a:r>
              <a:rPr lang="en-GB" dirty="0"/>
              <a:t>15 February 2024</a:t>
            </a:r>
            <a:r>
              <a:rPr lang="en-US" dirty="0"/>
              <a:t> </a:t>
            </a:r>
          </a:p>
        </p:txBody>
      </p:sp>
      <p:sp>
        <p:nvSpPr>
          <p:cNvPr id="2" name="Title 1"/>
          <p:cNvSpPr>
            <a:spLocks noGrp="1"/>
          </p:cNvSpPr>
          <p:nvPr>
            <p:ph type="ctrTitle"/>
          </p:nvPr>
        </p:nvSpPr>
        <p:spPr>
          <a:xfrm>
            <a:off x="1981200" y="1326833"/>
            <a:ext cx="5303520" cy="1932663"/>
          </a:xfrm>
        </p:spPr>
        <p:txBody>
          <a:bodyPr>
            <a:normAutofit/>
          </a:bodyPr>
          <a:lstStyle/>
          <a:p>
            <a:r>
              <a:rPr lang="en-US" dirty="0"/>
              <a:t>F value Reports</a:t>
            </a:r>
            <a:endParaRPr lang="en-US" dirty="0">
              <a:effectLst/>
            </a:endParaRPr>
          </a:p>
        </p:txBody>
      </p:sp>
      <p:sp>
        <p:nvSpPr>
          <p:cNvPr id="4" name="Subtitle 5"/>
          <p:cNvSpPr txBox="1">
            <a:spLocks/>
          </p:cNvSpPr>
          <p:nvPr/>
        </p:nvSpPr>
        <p:spPr>
          <a:xfrm>
            <a:off x="1920240" y="4289894"/>
            <a:ext cx="5303520" cy="9144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Tx/>
              <a:buNone/>
              <a:defRPr sz="2000" kern="1200">
                <a:solidFill>
                  <a:schemeClr val="bg1"/>
                </a:solidFill>
                <a:latin typeface="Arial"/>
                <a:ea typeface="+mn-ea"/>
                <a:cs typeface="Arial"/>
              </a:defRPr>
            </a:lvl1pPr>
            <a:lvl2pPr marL="4572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a:t>Dr. Chinmayee Joshi</a:t>
            </a:r>
          </a:p>
          <a:p>
            <a:r>
              <a:rPr lang="en-GB" sz="1800" dirty="0"/>
              <a:t>Manager, </a:t>
            </a:r>
            <a:r>
              <a:rPr lang="en-US" sz="1800" dirty="0"/>
              <a:t>Medical Writing</a:t>
            </a:r>
          </a:p>
          <a:p>
            <a:endParaRPr lang="en-GB" sz="1800" dirty="0"/>
          </a:p>
        </p:txBody>
      </p:sp>
    </p:spTree>
    <p:extLst>
      <p:ext uri="{BB962C8B-B14F-4D97-AF65-F5344CB8AC3E}">
        <p14:creationId xmlns:p14="http://schemas.microsoft.com/office/powerpoint/2010/main" val="3608401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128" y="103888"/>
            <a:ext cx="8229600" cy="1143000"/>
          </a:xfrm>
        </p:spPr>
        <p:txBody>
          <a:bodyPr/>
          <a:lstStyle/>
          <a:p>
            <a:r>
              <a:rPr lang="en-US" sz="3600" dirty="0"/>
              <a:t>F value document structure</a:t>
            </a:r>
            <a:endParaRPr lang="en-US" dirty="0"/>
          </a:p>
        </p:txBody>
      </p:sp>
      <p:sp>
        <p:nvSpPr>
          <p:cNvPr id="3" name="Content Placeholder 2"/>
          <p:cNvSpPr>
            <a:spLocks noGrp="1"/>
          </p:cNvSpPr>
          <p:nvPr>
            <p:ph idx="1"/>
          </p:nvPr>
        </p:nvSpPr>
        <p:spPr>
          <a:xfrm>
            <a:off x="337128" y="1195161"/>
            <a:ext cx="8229600" cy="3955959"/>
          </a:xfrm>
        </p:spPr>
        <p:txBody>
          <a:bodyPr>
            <a:noAutofit/>
          </a:bodyPr>
          <a:lstStyle/>
          <a:p>
            <a:pPr marL="0" indent="0">
              <a:lnSpc>
                <a:spcPct val="150000"/>
              </a:lnSpc>
              <a:spcBef>
                <a:spcPts val="600"/>
              </a:spcBef>
              <a:spcAft>
                <a:spcPts val="600"/>
              </a:spcAft>
              <a:buNone/>
            </a:pPr>
            <a:r>
              <a:rPr lang="en-GB" sz="2400" b="0" i="0" dirty="0">
                <a:latin typeface="+mn-lt"/>
              </a:rPr>
              <a:t>F Value calculation and justification document</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latin typeface="+mn-lt"/>
              </a:rPr>
              <a:t>Introduction and Background</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latin typeface="+mn-lt"/>
              </a:rPr>
              <a:t>Animal Toxicology</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latin typeface="+mn-lt"/>
              </a:rPr>
              <a:t>Effects in Humans</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latin typeface="+mn-lt"/>
              </a:rPr>
              <a:t>Rationale for F value calculation</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latin typeface="+mn-lt"/>
              </a:rPr>
              <a:t>Conclusion</a:t>
            </a:r>
          </a:p>
          <a:p>
            <a:pPr marL="0" indent="0" algn="ctr">
              <a:lnSpc>
                <a:spcPct val="150000"/>
              </a:lnSpc>
              <a:spcBef>
                <a:spcPts val="600"/>
              </a:spcBef>
              <a:spcAft>
                <a:spcPts val="600"/>
              </a:spcAft>
              <a:buNone/>
            </a:pPr>
            <a:endParaRPr lang="en-US" sz="2000" dirty="0">
              <a:latin typeface="+mn-lt"/>
            </a:endParaRPr>
          </a:p>
          <a:p>
            <a:pPr marL="0" indent="0" algn="ctr">
              <a:lnSpc>
                <a:spcPct val="150000"/>
              </a:lnSpc>
              <a:spcBef>
                <a:spcPts val="600"/>
              </a:spcBef>
              <a:spcAft>
                <a:spcPts val="600"/>
              </a:spcAft>
              <a:buNone/>
            </a:pPr>
            <a:endParaRPr lang="en-US" altLang="ko-KR" sz="2000" dirty="0">
              <a:latin typeface="+mn-lt"/>
              <a:cs typeface="Arial" pitchFamily="34" charset="0"/>
            </a:endParaRPr>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10</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Tree>
    <p:extLst>
      <p:ext uri="{BB962C8B-B14F-4D97-AF65-F5344CB8AC3E}">
        <p14:creationId xmlns:p14="http://schemas.microsoft.com/office/powerpoint/2010/main" val="802691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and introduction</a:t>
            </a:r>
          </a:p>
        </p:txBody>
      </p:sp>
      <p:sp>
        <p:nvSpPr>
          <p:cNvPr id="3" name="Content Placeholder 2"/>
          <p:cNvSpPr>
            <a:spLocks noGrp="1"/>
          </p:cNvSpPr>
          <p:nvPr>
            <p:ph idx="1"/>
          </p:nvPr>
        </p:nvSpPr>
        <p:spPr>
          <a:xfrm>
            <a:off x="457200" y="1433284"/>
            <a:ext cx="8229600" cy="4756150"/>
          </a:xfrm>
        </p:spPr>
        <p:txBody>
          <a:bodyPr>
            <a:normAutofit/>
          </a:bodyPr>
          <a:lstStyle/>
          <a:p>
            <a:pPr>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ea typeface="Times New Roman"/>
              </a:rPr>
              <a:t>Drug class, administration, common usage, OTC/prescription</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ea typeface="Times New Roman"/>
              </a:rPr>
              <a:t>Mechanism of action of drug</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rPr>
              <a:t>Indications</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rPr>
              <a:t>Dosage</a:t>
            </a:r>
          </a:p>
          <a:p>
            <a:pPr>
              <a:lnSpc>
                <a:spcPct val="150000"/>
              </a:lnSpc>
              <a:spcBef>
                <a:spcPts val="600"/>
              </a:spcBef>
              <a:spcAft>
                <a:spcPts val="600"/>
              </a:spcAft>
              <a:buClr>
                <a:schemeClr val="accent1">
                  <a:lumMod val="50000"/>
                </a:schemeClr>
              </a:buClr>
              <a:buFont typeface="Wingdings" panose="05000000000000000000" pitchFamily="2" charset="2"/>
              <a:buChar char="q"/>
            </a:pPr>
            <a:r>
              <a:rPr lang="x-none" sz="2000" dirty="0">
                <a:latin typeface="+mj-lt"/>
              </a:rPr>
              <a:t>Physicochemical Properties</a:t>
            </a:r>
            <a:endParaRPr lang="en-US" sz="2000" dirty="0">
              <a:latin typeface="+mj-lt"/>
            </a:endParaRPr>
          </a:p>
          <a:p>
            <a:pPr>
              <a:lnSpc>
                <a:spcPct val="150000"/>
              </a:lnSpc>
              <a:spcBef>
                <a:spcPts val="600"/>
              </a:spcBef>
              <a:spcAft>
                <a:spcPts val="600"/>
              </a:spcAft>
              <a:buClr>
                <a:schemeClr val="accent1">
                  <a:lumMod val="50000"/>
                </a:schemeClr>
              </a:buClr>
              <a:buFont typeface="Wingdings" panose="05000000000000000000" pitchFamily="2" charset="2"/>
              <a:buChar char="q"/>
            </a:pPr>
            <a:endParaRPr lang="en-US" sz="2000" dirty="0">
              <a:latin typeface="+mj-lt"/>
            </a:endParaRPr>
          </a:p>
        </p:txBody>
      </p:sp>
      <p:sp>
        <p:nvSpPr>
          <p:cNvPr id="5" name="Slide Number Placeholder 4"/>
          <p:cNvSpPr>
            <a:spLocks noGrp="1"/>
          </p:cNvSpPr>
          <p:nvPr>
            <p:ph type="sldNum" sz="quarter" idx="4"/>
          </p:nvPr>
        </p:nvSpPr>
        <p:spPr>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9062AE1F-540C-4721-A33B-977785713A2B}" type="slidenum">
              <a:rPr lang="en-US" smtClean="0"/>
              <a:pPr>
                <a:defRPr/>
              </a:pPr>
              <a:t>11</a:t>
            </a:fld>
            <a:endParaRPr lang="en-US" dirty="0"/>
          </a:p>
        </p:txBody>
      </p:sp>
      <p:sp>
        <p:nvSpPr>
          <p:cNvPr id="4" name="Footer Placeholder 3"/>
          <p:cNvSpPr>
            <a:spLocks noGrp="1"/>
          </p:cNvSpPr>
          <p:nvPr>
            <p:ph type="ftr" sz="quarter" idx="4294967295"/>
          </p:nvPr>
        </p:nvSpPr>
        <p:spPr>
          <a:xfrm>
            <a:off x="0" y="6484938"/>
            <a:ext cx="2895600" cy="365125"/>
          </a:xfrm>
          <a:prstGeom prst="rect">
            <a:avLst/>
          </a:prstGeom>
        </p:spPr>
        <p:txBody>
          <a:bodyPr vert="horz" lIns="91440" tIns="45720" rIns="91440" bIns="45720" rtlCol="0" anchor="ctr"/>
          <a:lstStyle>
            <a:defPPr>
              <a:defRPr lang="en-US"/>
            </a:defPPr>
            <a:lvl1pPr algn="ct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a:t>Proprietary and Confidential </a:t>
            </a:r>
          </a:p>
        </p:txBody>
      </p:sp>
    </p:spTree>
    <p:extLst>
      <p:ext uri="{BB962C8B-B14F-4D97-AF65-F5344CB8AC3E}">
        <p14:creationId xmlns:p14="http://schemas.microsoft.com/office/powerpoint/2010/main" val="203036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Animal toxicology</a:t>
            </a:r>
          </a:p>
        </p:txBody>
      </p:sp>
      <p:sp>
        <p:nvSpPr>
          <p:cNvPr id="3" name="Content Placeholder 2"/>
          <p:cNvSpPr>
            <a:spLocks noGrp="1"/>
          </p:cNvSpPr>
          <p:nvPr>
            <p:ph idx="1"/>
          </p:nvPr>
        </p:nvSpPr>
        <p:spPr/>
        <p:txBody>
          <a:bodyPr>
            <a:normAutofit/>
          </a:bodyPr>
          <a:lstStyle/>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ea typeface="Times New Roman"/>
              </a:rPr>
              <a:t>Details on oral administration </a:t>
            </a:r>
            <a:r>
              <a:rPr lang="en-GB" sz="2000" dirty="0">
                <a:latin typeface="+mj-lt"/>
                <a:ea typeface="Times New Roman"/>
                <a:sym typeface="Symbol" panose="05050102010706020507" pitchFamily="18" charset="2"/>
              </a:rPr>
              <a:t></a:t>
            </a:r>
            <a:r>
              <a:rPr lang="en-GB" sz="2000" dirty="0">
                <a:latin typeface="+mj-lt"/>
                <a:ea typeface="Times New Roman"/>
              </a:rPr>
              <a:t> acute dose, maximum tolerated dose, LD50 in animals like rats, mice, rabbits, guinea pigs, hamster, dogs, monkey</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latin typeface="+mj-lt"/>
                <a:ea typeface="Times New Roman"/>
              </a:rPr>
              <a:t>Mention NOAEL</a:t>
            </a:r>
            <a:r>
              <a:rPr lang="en-US" sz="2000" dirty="0">
                <a:latin typeface="+mj-lt"/>
                <a:ea typeface="Times New Roman"/>
              </a:rPr>
              <a:t> (no-observed-adverse-effect-level)</a:t>
            </a:r>
            <a:r>
              <a:rPr lang="en-GB" sz="2000" dirty="0">
                <a:latin typeface="+mj-lt"/>
                <a:ea typeface="Times New Roman"/>
              </a:rPr>
              <a:t> describing repeat dose studies</a:t>
            </a:r>
            <a:endParaRPr lang="en-US" sz="2000" dirty="0">
              <a:latin typeface="+mj-lt"/>
              <a:ea typeface="Times New Roman"/>
            </a:endParaRPr>
          </a:p>
        </p:txBody>
      </p:sp>
      <p:sp>
        <p:nvSpPr>
          <p:cNvPr id="5" name="Slide Number Placeholder 4"/>
          <p:cNvSpPr>
            <a:spLocks noGrp="1"/>
          </p:cNvSpPr>
          <p:nvPr>
            <p:ph type="sldNum" sz="quarter" idx="4"/>
          </p:nvPr>
        </p:nvSpPr>
        <p:spPr>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9062AE1F-540C-4721-A33B-977785713A2B}" type="slidenum">
              <a:rPr lang="en-US" smtClean="0"/>
              <a:pPr>
                <a:defRPr/>
              </a:pPr>
              <a:t>12</a:t>
            </a:fld>
            <a:endParaRPr lang="en-US" dirty="0"/>
          </a:p>
        </p:txBody>
      </p:sp>
      <p:sp>
        <p:nvSpPr>
          <p:cNvPr id="4" name="Footer Placeholder 3"/>
          <p:cNvSpPr>
            <a:spLocks noGrp="1"/>
          </p:cNvSpPr>
          <p:nvPr>
            <p:ph type="ftr" sz="quarter" idx="4294967295"/>
          </p:nvPr>
        </p:nvSpPr>
        <p:spPr>
          <a:xfrm>
            <a:off x="0" y="6484938"/>
            <a:ext cx="2895600" cy="365125"/>
          </a:xfrm>
          <a:prstGeom prst="rect">
            <a:avLst/>
          </a:prstGeom>
        </p:spPr>
        <p:txBody>
          <a:bodyPr vert="horz" lIns="91440" tIns="45720" rIns="91440" bIns="45720" rtlCol="0" anchor="ctr"/>
          <a:lstStyle>
            <a:defPPr>
              <a:defRPr lang="en-US"/>
            </a:defPPr>
            <a:lvl1pPr algn="ct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a:t>Proprietary and Confidential </a:t>
            </a:r>
          </a:p>
        </p:txBody>
      </p:sp>
    </p:spTree>
    <p:extLst>
      <p:ext uri="{BB962C8B-B14F-4D97-AF65-F5344CB8AC3E}">
        <p14:creationId xmlns:p14="http://schemas.microsoft.com/office/powerpoint/2010/main" val="2779587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in humans</a:t>
            </a:r>
          </a:p>
        </p:txBody>
      </p:sp>
      <p:sp>
        <p:nvSpPr>
          <p:cNvPr id="3" name="Content Placeholder 2"/>
          <p:cNvSpPr>
            <a:spLocks noGrp="1"/>
          </p:cNvSpPr>
          <p:nvPr>
            <p:ph idx="1"/>
          </p:nvPr>
        </p:nvSpPr>
        <p:spPr/>
        <p:txBody>
          <a:bodyPr>
            <a:normAutofit/>
          </a:bodyPr>
          <a:lstStyle/>
          <a:p>
            <a:pPr>
              <a:buClr>
                <a:schemeClr val="accent1">
                  <a:lumMod val="50000"/>
                </a:schemeClr>
              </a:buClr>
              <a:buFont typeface="Wingdings" panose="05000000000000000000" pitchFamily="2" charset="2"/>
              <a:buChar char="q"/>
            </a:pPr>
            <a:r>
              <a:rPr lang="en-US" sz="2000" dirty="0"/>
              <a:t>ADME parameters</a:t>
            </a:r>
          </a:p>
          <a:p>
            <a:pPr>
              <a:buClr>
                <a:schemeClr val="accent1">
                  <a:lumMod val="50000"/>
                </a:schemeClr>
              </a:buClr>
              <a:buFont typeface="Wingdings" panose="05000000000000000000" pitchFamily="2" charset="2"/>
              <a:buChar char="q"/>
            </a:pPr>
            <a:endParaRPr lang="en-US" sz="2000" dirty="0"/>
          </a:p>
          <a:p>
            <a:pPr>
              <a:buClr>
                <a:schemeClr val="accent1">
                  <a:lumMod val="50000"/>
                </a:schemeClr>
              </a:buClr>
              <a:buFont typeface="Wingdings" panose="05000000000000000000" pitchFamily="2" charset="2"/>
              <a:buChar char="q"/>
            </a:pPr>
            <a:r>
              <a:rPr lang="en-GB" sz="2000" dirty="0"/>
              <a:t>Adverse effects</a:t>
            </a:r>
          </a:p>
          <a:p>
            <a:pPr>
              <a:buClr>
                <a:schemeClr val="accent1">
                  <a:lumMod val="50000"/>
                </a:schemeClr>
              </a:buClr>
              <a:buFont typeface="Wingdings" panose="05000000000000000000" pitchFamily="2" charset="2"/>
              <a:buChar char="q"/>
            </a:pPr>
            <a:endParaRPr lang="en-GB" sz="2000" dirty="0"/>
          </a:p>
          <a:p>
            <a:pPr>
              <a:buClr>
                <a:schemeClr val="accent1">
                  <a:lumMod val="50000"/>
                </a:schemeClr>
              </a:buClr>
              <a:buFont typeface="Wingdings" panose="05000000000000000000" pitchFamily="2" charset="2"/>
              <a:buChar char="q"/>
            </a:pPr>
            <a:r>
              <a:rPr lang="en-GB" sz="2000" dirty="0"/>
              <a:t>Overdose- adults, children</a:t>
            </a:r>
          </a:p>
          <a:p>
            <a:pPr>
              <a:buClr>
                <a:schemeClr val="accent1">
                  <a:lumMod val="50000"/>
                </a:schemeClr>
              </a:buClr>
              <a:buFont typeface="Wingdings" panose="05000000000000000000" pitchFamily="2" charset="2"/>
              <a:buChar char="q"/>
            </a:pPr>
            <a:endParaRPr lang="en-GB" sz="2000" dirty="0"/>
          </a:p>
          <a:p>
            <a:pPr>
              <a:buClr>
                <a:schemeClr val="accent1">
                  <a:lumMod val="50000"/>
                </a:schemeClr>
              </a:buClr>
              <a:buFont typeface="Wingdings" panose="05000000000000000000" pitchFamily="2" charset="2"/>
              <a:buChar char="q"/>
            </a:pPr>
            <a:r>
              <a:rPr lang="en-GB" sz="2000" dirty="0"/>
              <a:t>Fatalities</a:t>
            </a:r>
          </a:p>
          <a:p>
            <a:pPr>
              <a:buClr>
                <a:schemeClr val="accent1">
                  <a:lumMod val="50000"/>
                </a:schemeClr>
              </a:buClr>
              <a:buFont typeface="Wingdings" panose="05000000000000000000" pitchFamily="2" charset="2"/>
              <a:buChar char="q"/>
            </a:pPr>
            <a:endParaRPr lang="en-GB" sz="2000" dirty="0"/>
          </a:p>
          <a:p>
            <a:pPr>
              <a:buClr>
                <a:schemeClr val="accent1">
                  <a:lumMod val="50000"/>
                </a:schemeClr>
              </a:buClr>
              <a:buFont typeface="Wingdings" panose="05000000000000000000" pitchFamily="2" charset="2"/>
              <a:buChar char="q"/>
            </a:pPr>
            <a:endParaRPr lang="en-GB" sz="2000" dirty="0"/>
          </a:p>
          <a:p>
            <a:pPr>
              <a:buClr>
                <a:schemeClr val="accent1">
                  <a:lumMod val="50000"/>
                </a:schemeClr>
              </a:buClr>
              <a:buFont typeface="Wingdings" panose="05000000000000000000" pitchFamily="2" charset="2"/>
              <a:buChar char="q"/>
            </a:pPr>
            <a:endParaRPr lang="en-US" sz="2000" dirty="0"/>
          </a:p>
        </p:txBody>
      </p:sp>
      <p:sp>
        <p:nvSpPr>
          <p:cNvPr id="5" name="Slide Number Placeholder 4"/>
          <p:cNvSpPr>
            <a:spLocks noGrp="1"/>
          </p:cNvSpPr>
          <p:nvPr>
            <p:ph type="sldNum" sz="quarter" idx="4"/>
          </p:nvPr>
        </p:nvSpPr>
        <p:spPr>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9062AE1F-540C-4721-A33B-977785713A2B}" type="slidenum">
              <a:rPr lang="en-US" smtClean="0"/>
              <a:pPr>
                <a:defRPr/>
              </a:pPr>
              <a:t>13</a:t>
            </a:fld>
            <a:endParaRPr lang="en-US" dirty="0"/>
          </a:p>
        </p:txBody>
      </p:sp>
      <p:sp>
        <p:nvSpPr>
          <p:cNvPr id="4" name="Footer Placeholder 3"/>
          <p:cNvSpPr>
            <a:spLocks noGrp="1"/>
          </p:cNvSpPr>
          <p:nvPr>
            <p:ph type="ftr" sz="quarter" idx="4294967295"/>
          </p:nvPr>
        </p:nvSpPr>
        <p:spPr>
          <a:xfrm>
            <a:off x="0" y="6484938"/>
            <a:ext cx="2895600" cy="365125"/>
          </a:xfrm>
          <a:prstGeom prst="rect">
            <a:avLst/>
          </a:prstGeom>
        </p:spPr>
        <p:txBody>
          <a:bodyPr vert="horz" lIns="91440" tIns="45720" rIns="91440" bIns="45720" rtlCol="0" anchor="ctr"/>
          <a:lstStyle>
            <a:defPPr>
              <a:defRPr lang="en-US"/>
            </a:defPPr>
            <a:lvl1pPr algn="ct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a:t>Proprietary and Confidential </a:t>
            </a:r>
          </a:p>
        </p:txBody>
      </p:sp>
    </p:spTree>
    <p:extLst>
      <p:ext uri="{BB962C8B-B14F-4D97-AF65-F5344CB8AC3E}">
        <p14:creationId xmlns:p14="http://schemas.microsoft.com/office/powerpoint/2010/main" val="33254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dirty="0"/>
              <a:t>Rationale for F value calculation</a:t>
            </a:r>
            <a:br>
              <a:rPr lang="en-US" b="0" spc="0" dirty="0">
                <a:solidFill>
                  <a:prstClr val="black"/>
                </a:solidFill>
                <a:latin typeface="Calibri"/>
                <a:ea typeface="+mn-ea"/>
                <a:cs typeface="+mn-cs"/>
              </a:rPr>
            </a:br>
            <a:endParaRPr lang="en-US" dirty="0"/>
          </a:p>
        </p:txBody>
      </p:sp>
      <p:sp>
        <p:nvSpPr>
          <p:cNvPr id="3" name="Content Placeholder 2"/>
          <p:cNvSpPr>
            <a:spLocks noGrp="1"/>
          </p:cNvSpPr>
          <p:nvPr>
            <p:ph idx="1"/>
          </p:nvPr>
        </p:nvSpPr>
        <p:spPr/>
        <p:txBody>
          <a:bodyPr>
            <a:normAutofit/>
          </a:bodyPr>
          <a:lstStyle/>
          <a:p>
            <a:pPr>
              <a:lnSpc>
                <a:spcPct val="150000"/>
              </a:lnSpc>
              <a:buClr>
                <a:schemeClr val="accent1">
                  <a:lumMod val="50000"/>
                </a:schemeClr>
              </a:buClr>
              <a:buFont typeface="Wingdings" panose="05000000000000000000" pitchFamily="2" charset="2"/>
              <a:buChar char="q"/>
            </a:pPr>
            <a:r>
              <a:rPr lang="en-US" sz="2000" dirty="0"/>
              <a:t>Summarize the earlier sections; with interpretation</a:t>
            </a:r>
          </a:p>
          <a:p>
            <a:pPr>
              <a:lnSpc>
                <a:spcPct val="150000"/>
              </a:lnSpc>
              <a:buClr>
                <a:schemeClr val="accent1">
                  <a:lumMod val="50000"/>
                </a:schemeClr>
              </a:buClr>
              <a:buFont typeface="Wingdings" panose="05000000000000000000" pitchFamily="2" charset="2"/>
              <a:buChar char="q"/>
            </a:pPr>
            <a:r>
              <a:rPr lang="en-US" sz="2000" dirty="0"/>
              <a:t>Safety of the drug in adults/ children</a:t>
            </a:r>
          </a:p>
          <a:p>
            <a:pPr>
              <a:lnSpc>
                <a:spcPct val="150000"/>
              </a:lnSpc>
              <a:buClr>
                <a:schemeClr val="accent1">
                  <a:lumMod val="50000"/>
                </a:schemeClr>
              </a:buClr>
              <a:buFont typeface="Wingdings" panose="05000000000000000000" pitchFamily="2" charset="2"/>
              <a:buChar char="q"/>
            </a:pPr>
            <a:r>
              <a:rPr lang="en-US" sz="2000" dirty="0"/>
              <a:t>Availability of evidence</a:t>
            </a:r>
          </a:p>
          <a:p>
            <a:pPr>
              <a:lnSpc>
                <a:spcPct val="150000"/>
              </a:lnSpc>
              <a:buClr>
                <a:schemeClr val="accent1">
                  <a:lumMod val="50000"/>
                </a:schemeClr>
              </a:buClr>
              <a:buFont typeface="Wingdings" panose="05000000000000000000" pitchFamily="2" charset="2"/>
              <a:buChar char="q"/>
            </a:pPr>
            <a:r>
              <a:rPr lang="en-US" sz="2000" dirty="0"/>
              <a:t>Basis of F value calculation</a:t>
            </a:r>
          </a:p>
          <a:p>
            <a:pPr>
              <a:lnSpc>
                <a:spcPct val="150000"/>
              </a:lnSpc>
              <a:buClr>
                <a:schemeClr val="accent1">
                  <a:lumMod val="50000"/>
                </a:schemeClr>
              </a:buClr>
              <a:buFont typeface="Wingdings" panose="05000000000000000000" pitchFamily="2" charset="2"/>
              <a:buChar char="q"/>
            </a:pPr>
            <a:r>
              <a:rPr lang="en-US" sz="2000" dirty="0"/>
              <a:t>F value calculation</a:t>
            </a:r>
          </a:p>
          <a:p>
            <a:pPr>
              <a:lnSpc>
                <a:spcPct val="150000"/>
              </a:lnSpc>
              <a:buClr>
                <a:schemeClr val="accent1">
                  <a:lumMod val="50000"/>
                </a:schemeClr>
              </a:buClr>
              <a:buFont typeface="Wingdings" panose="05000000000000000000" pitchFamily="2" charset="2"/>
              <a:buChar char="q"/>
            </a:pPr>
            <a:endParaRPr lang="en-US" sz="2000" dirty="0"/>
          </a:p>
        </p:txBody>
      </p:sp>
      <p:sp>
        <p:nvSpPr>
          <p:cNvPr id="5" name="Slide Number Placeholder 4"/>
          <p:cNvSpPr>
            <a:spLocks noGrp="1"/>
          </p:cNvSpPr>
          <p:nvPr>
            <p:ph type="sldNum" sz="quarter" idx="4"/>
          </p:nvPr>
        </p:nvSpPr>
        <p:spPr>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9062AE1F-540C-4721-A33B-977785713A2B}" type="slidenum">
              <a:rPr lang="en-US" smtClean="0"/>
              <a:pPr>
                <a:defRPr/>
              </a:pPr>
              <a:t>14</a:t>
            </a:fld>
            <a:endParaRPr lang="en-US" dirty="0"/>
          </a:p>
        </p:txBody>
      </p:sp>
      <p:sp>
        <p:nvSpPr>
          <p:cNvPr id="4" name="Footer Placeholder 3"/>
          <p:cNvSpPr>
            <a:spLocks noGrp="1"/>
          </p:cNvSpPr>
          <p:nvPr>
            <p:ph type="ftr" sz="quarter" idx="4294967295"/>
          </p:nvPr>
        </p:nvSpPr>
        <p:spPr>
          <a:xfrm>
            <a:off x="0" y="6484938"/>
            <a:ext cx="2895600" cy="365125"/>
          </a:xfrm>
          <a:prstGeom prst="rect">
            <a:avLst/>
          </a:prstGeom>
        </p:spPr>
        <p:txBody>
          <a:bodyPr vert="horz" lIns="91440" tIns="45720" rIns="91440" bIns="45720" rtlCol="0" anchor="ctr"/>
          <a:lstStyle>
            <a:defPPr>
              <a:defRPr lang="en-US"/>
            </a:defPPr>
            <a:lvl1pPr algn="ct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a:t>Proprietary and Confidential </a:t>
            </a:r>
          </a:p>
        </p:txBody>
      </p:sp>
    </p:spTree>
    <p:extLst>
      <p:ext uri="{BB962C8B-B14F-4D97-AF65-F5344CB8AC3E}">
        <p14:creationId xmlns:p14="http://schemas.microsoft.com/office/powerpoint/2010/main" val="408344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Guidelines to calculate F value</a:t>
            </a:r>
            <a:endParaRPr lang="en-US" dirty="0"/>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15</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3" name="Text Placeholder 15">
            <a:extLst>
              <a:ext uri="{FF2B5EF4-FFF2-40B4-BE49-F238E27FC236}">
                <a16:creationId xmlns:a16="http://schemas.microsoft.com/office/drawing/2014/main" id="{36C3C42C-79F8-5445-E3D6-EF7D1DD34906}"/>
              </a:ext>
            </a:extLst>
          </p:cNvPr>
          <p:cNvSpPr txBox="1">
            <a:spLocks/>
          </p:cNvSpPr>
          <p:nvPr/>
        </p:nvSpPr>
        <p:spPr>
          <a:xfrm>
            <a:off x="300037" y="1108632"/>
            <a:ext cx="8650923" cy="1143000"/>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14000"/>
              </a:lnSpc>
              <a:buFontTx/>
              <a:buNone/>
            </a:pPr>
            <a:r>
              <a:rPr lang="en-GB" sz="1800" dirty="0">
                <a:latin typeface="+mj-lt"/>
                <a:ea typeface="Times New Roman"/>
              </a:rPr>
              <a:t>While guidance is available on the conduct and reporting of packaging test results, very little guidance is available on specific methods for conducting risk assessments to determine F value.</a:t>
            </a:r>
            <a:endParaRPr lang="en-US" sz="1800" dirty="0">
              <a:latin typeface="+mj-lt"/>
            </a:endParaRPr>
          </a:p>
        </p:txBody>
      </p:sp>
      <p:graphicFrame>
        <p:nvGraphicFramePr>
          <p:cNvPr id="7" name="Content Placeholder 5">
            <a:extLst>
              <a:ext uri="{FF2B5EF4-FFF2-40B4-BE49-F238E27FC236}">
                <a16:creationId xmlns:a16="http://schemas.microsoft.com/office/drawing/2014/main" id="{83091003-D6F6-34B0-49B4-A371D1999ADA}"/>
              </a:ext>
            </a:extLst>
          </p:cNvPr>
          <p:cNvGraphicFramePr>
            <a:graphicFrameLocks/>
          </p:cNvGraphicFramePr>
          <p:nvPr>
            <p:extLst>
              <p:ext uri="{D42A27DB-BD31-4B8C-83A1-F6EECF244321}">
                <p14:modId xmlns:p14="http://schemas.microsoft.com/office/powerpoint/2010/main" val="420812541"/>
              </p:ext>
            </p:extLst>
          </p:nvPr>
        </p:nvGraphicFramePr>
        <p:xfrm>
          <a:off x="253998" y="2153920"/>
          <a:ext cx="7538721" cy="4276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E15E787D-3C32-329D-2647-9DF94CF13CF5}"/>
              </a:ext>
            </a:extLst>
          </p:cNvPr>
          <p:cNvSpPr txBox="1"/>
          <p:nvPr/>
        </p:nvSpPr>
        <p:spPr>
          <a:xfrm>
            <a:off x="6283517" y="3572832"/>
            <a:ext cx="2486882" cy="646331"/>
          </a:xfrm>
          <a:prstGeom prst="rect">
            <a:avLst/>
          </a:prstGeom>
          <a:noFill/>
        </p:spPr>
        <p:txBody>
          <a:bodyPr wrap="square">
            <a:spAutoFit/>
          </a:bodyPr>
          <a:lstStyle/>
          <a:p>
            <a:pPr algn="ctr"/>
            <a:r>
              <a:rPr lang="en-US" b="1" dirty="0"/>
              <a:t>Weight of evidence approach</a:t>
            </a:r>
          </a:p>
        </p:txBody>
      </p:sp>
    </p:spTree>
    <p:extLst>
      <p:ext uri="{BB962C8B-B14F-4D97-AF65-F5344CB8AC3E}">
        <p14:creationId xmlns:p14="http://schemas.microsoft.com/office/powerpoint/2010/main" val="93932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Example</a:t>
            </a:r>
            <a:endParaRPr lang="en-US" dirty="0"/>
          </a:p>
        </p:txBody>
      </p:sp>
      <p:sp>
        <p:nvSpPr>
          <p:cNvPr id="4" name="Slide Number Placeholder 3"/>
          <p:cNvSpPr>
            <a:spLocks noGrp="1"/>
          </p:cNvSpPr>
          <p:nvPr>
            <p:ph type="sldNum" sz="quarter" idx="4"/>
          </p:nvPr>
        </p:nvSpPr>
        <p:spPr>
          <a:xfrm>
            <a:off x="5160030" y="6366509"/>
            <a:ext cx="2743200" cy="365125"/>
          </a:xfrm>
        </p:spPr>
        <p:txBody>
          <a:bodyPr/>
          <a:lstStyle/>
          <a:p>
            <a:r>
              <a:rPr lang="en-US" dirty="0"/>
              <a:t>Page </a:t>
            </a:r>
            <a:fld id="{127D9164-07AF-9947-BAED-B5CA6D2A48F4}" type="slidenum">
              <a:rPr lang="en-US" smtClean="0"/>
              <a:pPr/>
              <a:t>16</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graphicFrame>
        <p:nvGraphicFramePr>
          <p:cNvPr id="2" name="Diagram 1">
            <a:extLst>
              <a:ext uri="{FF2B5EF4-FFF2-40B4-BE49-F238E27FC236}">
                <a16:creationId xmlns:a16="http://schemas.microsoft.com/office/drawing/2014/main" id="{5598F4D1-3AE2-87C1-12AA-18DA72BAAB7E}"/>
              </a:ext>
            </a:extLst>
          </p:cNvPr>
          <p:cNvGraphicFramePr/>
          <p:nvPr>
            <p:extLst>
              <p:ext uri="{D42A27DB-BD31-4B8C-83A1-F6EECF244321}">
                <p14:modId xmlns:p14="http://schemas.microsoft.com/office/powerpoint/2010/main" val="1007396458"/>
              </p:ext>
            </p:extLst>
          </p:nvPr>
        </p:nvGraphicFramePr>
        <p:xfrm>
          <a:off x="185577" y="1136916"/>
          <a:ext cx="8778240" cy="5303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8242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Challenges</a:t>
            </a:r>
            <a:endParaRPr lang="en-US" dirty="0"/>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17</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6" name="Text Placeholder 15">
            <a:extLst>
              <a:ext uri="{FF2B5EF4-FFF2-40B4-BE49-F238E27FC236}">
                <a16:creationId xmlns:a16="http://schemas.microsoft.com/office/drawing/2014/main" id="{306A2775-EB6F-A23A-9D20-12B36473CF37}"/>
              </a:ext>
            </a:extLst>
          </p:cNvPr>
          <p:cNvSpPr txBox="1">
            <a:spLocks/>
          </p:cNvSpPr>
          <p:nvPr/>
        </p:nvSpPr>
        <p:spPr>
          <a:xfrm>
            <a:off x="300039" y="1400038"/>
            <a:ext cx="8630601" cy="2206942"/>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50000"/>
              </a:lnSpc>
              <a:spcAft>
                <a:spcPts val="600"/>
              </a:spcAft>
            </a:pPr>
            <a:r>
              <a:rPr lang="en-GB" sz="1800" dirty="0">
                <a:solidFill>
                  <a:prstClr val="black"/>
                </a:solidFill>
                <a:latin typeface="+mj-lt"/>
                <a:ea typeface="Times New Roman"/>
                <a:cs typeface="Times New Roman"/>
              </a:rPr>
              <a:t>Many oral pharmaceutical products are not approved for use in </a:t>
            </a:r>
            <a:r>
              <a:rPr lang="en-US" sz="1800" dirty="0">
                <a:solidFill>
                  <a:prstClr val="black"/>
                </a:solidFill>
                <a:latin typeface="+mj-lt"/>
                <a:ea typeface="Times New Roman"/>
                <a:cs typeface="Times New Roman"/>
              </a:rPr>
              <a:t>pediatric</a:t>
            </a:r>
            <a:r>
              <a:rPr lang="en-GB" sz="1800" dirty="0">
                <a:solidFill>
                  <a:prstClr val="black"/>
                </a:solidFill>
                <a:latin typeface="+mj-lt"/>
                <a:ea typeface="Times New Roman"/>
                <a:cs typeface="Times New Roman"/>
              </a:rPr>
              <a:t> patients.</a:t>
            </a:r>
          </a:p>
          <a:p>
            <a:pPr algn="just">
              <a:lnSpc>
                <a:spcPct val="150000"/>
              </a:lnSpc>
              <a:spcAft>
                <a:spcPts val="600"/>
              </a:spcAft>
            </a:pPr>
            <a:r>
              <a:rPr lang="en-US" sz="1800" dirty="0">
                <a:solidFill>
                  <a:prstClr val="black"/>
                </a:solidFill>
                <a:latin typeface="+mj-lt"/>
                <a:ea typeface="Times New Roman"/>
                <a:cs typeface="Times New Roman"/>
              </a:rPr>
              <a:t>Lowest dose that may cause toxicity is rarely known in practice.</a:t>
            </a:r>
          </a:p>
          <a:p>
            <a:pPr algn="just">
              <a:lnSpc>
                <a:spcPct val="150000"/>
              </a:lnSpc>
              <a:spcAft>
                <a:spcPts val="600"/>
              </a:spcAft>
            </a:pPr>
            <a:r>
              <a:rPr lang="en-US" sz="1800" dirty="0">
                <a:solidFill>
                  <a:prstClr val="black"/>
                </a:solidFill>
                <a:latin typeface="+mj-lt"/>
                <a:ea typeface="Times New Roman"/>
                <a:cs typeface="Times New Roman"/>
              </a:rPr>
              <a:t>Presumption that t</a:t>
            </a:r>
            <a:r>
              <a:rPr lang="en-GB" sz="1800" dirty="0">
                <a:solidFill>
                  <a:prstClr val="black"/>
                </a:solidFill>
                <a:latin typeface="+mj-lt"/>
                <a:ea typeface="Times New Roman"/>
                <a:cs typeface="Times New Roman"/>
              </a:rPr>
              <a:t>he nature of toxicity of the particular drug is similar in adults and children.</a:t>
            </a:r>
          </a:p>
        </p:txBody>
      </p:sp>
    </p:spTree>
    <p:extLst>
      <p:ext uri="{BB962C8B-B14F-4D97-AF65-F5344CB8AC3E}">
        <p14:creationId xmlns:p14="http://schemas.microsoft.com/office/powerpoint/2010/main" val="116478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4B5D-DB83-2350-ED9B-5E57A6E6ED4E}"/>
              </a:ext>
            </a:extLst>
          </p:cNvPr>
          <p:cNvSpPr>
            <a:spLocks noGrp="1"/>
          </p:cNvSpPr>
          <p:nvPr>
            <p:ph type="title"/>
          </p:nvPr>
        </p:nvSpPr>
        <p:spPr/>
        <p:txBody>
          <a:bodyPr/>
          <a:lstStyle/>
          <a:p>
            <a:r>
              <a:rPr lang="en-US" dirty="0"/>
              <a:t>Points to remember</a:t>
            </a:r>
          </a:p>
        </p:txBody>
      </p:sp>
      <p:sp>
        <p:nvSpPr>
          <p:cNvPr id="5" name="Slide Number Placeholder 4">
            <a:extLst>
              <a:ext uri="{FF2B5EF4-FFF2-40B4-BE49-F238E27FC236}">
                <a16:creationId xmlns:a16="http://schemas.microsoft.com/office/drawing/2014/main" id="{007B5123-376D-0D77-B91A-07CC9F8CCCC4}"/>
              </a:ext>
            </a:extLst>
          </p:cNvPr>
          <p:cNvSpPr>
            <a:spLocks noGrp="1"/>
          </p:cNvSpPr>
          <p:nvPr>
            <p:ph type="sldNum" sz="quarter" idx="4"/>
          </p:nvPr>
        </p:nvSpPr>
        <p:spPr/>
        <p:txBody>
          <a:bodyPr/>
          <a:lstStyle/>
          <a:p>
            <a:r>
              <a:rPr lang="en-US" dirty="0"/>
              <a:t>Page </a:t>
            </a:r>
            <a:fld id="{127D9164-07AF-9947-BAED-B5CA6D2A48F4}" type="slidenum">
              <a:rPr lang="en-US" smtClean="0"/>
              <a:pPr/>
              <a:t>18</a:t>
            </a:fld>
            <a:endParaRPr lang="en-US" dirty="0"/>
          </a:p>
        </p:txBody>
      </p:sp>
      <p:sp>
        <p:nvSpPr>
          <p:cNvPr id="6" name="Date Placeholder 5">
            <a:extLst>
              <a:ext uri="{FF2B5EF4-FFF2-40B4-BE49-F238E27FC236}">
                <a16:creationId xmlns:a16="http://schemas.microsoft.com/office/drawing/2014/main" id="{753F70D5-02CC-B13B-94DB-C5CD0FAC9F88}"/>
              </a:ext>
            </a:extLst>
          </p:cNvPr>
          <p:cNvSpPr>
            <a:spLocks noGrp="1"/>
          </p:cNvSpPr>
          <p:nvPr>
            <p:ph type="dt" sz="half" idx="2"/>
          </p:nvPr>
        </p:nvSpPr>
        <p:spPr/>
        <p:txBody>
          <a:bodyPr/>
          <a:lstStyle/>
          <a:p>
            <a:r>
              <a:rPr lang="en-US" dirty="0"/>
              <a:t>© 2019 DIA, Inc. All rights reserved.</a:t>
            </a:r>
          </a:p>
        </p:txBody>
      </p:sp>
      <p:sp>
        <p:nvSpPr>
          <p:cNvPr id="10" name="Content Placeholder 9">
            <a:extLst>
              <a:ext uri="{FF2B5EF4-FFF2-40B4-BE49-F238E27FC236}">
                <a16:creationId xmlns:a16="http://schemas.microsoft.com/office/drawing/2014/main" id="{B7E45CA5-B7C0-DD5C-1980-A16619C657BC}"/>
              </a:ext>
            </a:extLst>
          </p:cNvPr>
          <p:cNvSpPr>
            <a:spLocks noGrp="1"/>
          </p:cNvSpPr>
          <p:nvPr>
            <p:ph idx="1"/>
          </p:nvPr>
        </p:nvSpPr>
        <p:spPr>
          <a:xfrm>
            <a:off x="457200" y="1193799"/>
            <a:ext cx="8229600" cy="5162549"/>
          </a:xfrm>
        </p:spPr>
        <p:txBody>
          <a:bodyPr>
            <a:normAutofit/>
          </a:bodyPr>
          <a:lstStyle/>
          <a:p>
            <a:pPr algn="just">
              <a:lnSpc>
                <a:spcPct val="150000"/>
              </a:lnSpc>
            </a:pPr>
            <a:r>
              <a:rPr lang="en-US" sz="2400" dirty="0"/>
              <a:t>Calculate the F -value </a:t>
            </a:r>
          </a:p>
          <a:p>
            <a:pPr lvl="1" algn="just">
              <a:lnSpc>
                <a:spcPct val="150000"/>
              </a:lnSpc>
              <a:buClr>
                <a:schemeClr val="accent1">
                  <a:lumMod val="75000"/>
                </a:schemeClr>
              </a:buClr>
              <a:buFont typeface="Courier New" panose="02070309020205020404" pitchFamily="49" charset="0"/>
              <a:buChar char="o"/>
            </a:pPr>
            <a:r>
              <a:rPr lang="en-US" sz="2000" dirty="0"/>
              <a:t>using the case report that has the adverse events at minimum amount consumed in patients </a:t>
            </a:r>
            <a:r>
              <a:rPr lang="en-US" sz="2000"/>
              <a:t>with a minimum </a:t>
            </a:r>
            <a:r>
              <a:rPr lang="en-US" sz="2000" dirty="0"/>
              <a:t>age. </a:t>
            </a:r>
          </a:p>
          <a:p>
            <a:pPr lvl="1" algn="just">
              <a:lnSpc>
                <a:spcPct val="150000"/>
              </a:lnSpc>
              <a:buClr>
                <a:schemeClr val="accent1">
                  <a:lumMod val="75000"/>
                </a:schemeClr>
              </a:buClr>
              <a:buFont typeface="Courier New" panose="02070309020205020404" pitchFamily="49" charset="0"/>
              <a:buChar char="o"/>
            </a:pPr>
            <a:r>
              <a:rPr lang="en-US" sz="2000" dirty="0"/>
              <a:t>preference should always be given in the following order: pediatric cases with overdose, pediatric cases with adverse events with approved dose, and overdose cases in adults.</a:t>
            </a:r>
          </a:p>
          <a:p>
            <a:pPr lvl="1" algn="just">
              <a:lnSpc>
                <a:spcPct val="150000"/>
              </a:lnSpc>
              <a:buClr>
                <a:schemeClr val="accent1">
                  <a:lumMod val="75000"/>
                </a:schemeClr>
              </a:buClr>
              <a:buFont typeface="Courier New" panose="02070309020205020404" pitchFamily="49" charset="0"/>
              <a:buChar char="o"/>
            </a:pPr>
            <a:r>
              <a:rPr lang="en-US" sz="2000" dirty="0"/>
              <a:t>In case, the approved dose and data on drug overdose are not available in the pediatric population, the calculations are based on cases when children unintentionally consumed the drug and showed no clinical indications.</a:t>
            </a:r>
          </a:p>
        </p:txBody>
      </p:sp>
    </p:spTree>
    <p:extLst>
      <p:ext uri="{BB962C8B-B14F-4D97-AF65-F5344CB8AC3E}">
        <p14:creationId xmlns:p14="http://schemas.microsoft.com/office/powerpoint/2010/main" val="2481392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4B5D-DB83-2350-ED9B-5E57A6E6ED4E}"/>
              </a:ext>
            </a:extLst>
          </p:cNvPr>
          <p:cNvSpPr>
            <a:spLocks noGrp="1"/>
          </p:cNvSpPr>
          <p:nvPr>
            <p:ph type="title"/>
          </p:nvPr>
        </p:nvSpPr>
        <p:spPr/>
        <p:txBody>
          <a:bodyPr/>
          <a:lstStyle/>
          <a:p>
            <a:r>
              <a:rPr lang="en-US" dirty="0"/>
              <a:t>Points to remember</a:t>
            </a:r>
          </a:p>
        </p:txBody>
      </p:sp>
      <p:sp>
        <p:nvSpPr>
          <p:cNvPr id="5" name="Slide Number Placeholder 4">
            <a:extLst>
              <a:ext uri="{FF2B5EF4-FFF2-40B4-BE49-F238E27FC236}">
                <a16:creationId xmlns:a16="http://schemas.microsoft.com/office/drawing/2014/main" id="{007B5123-376D-0D77-B91A-07CC9F8CCCC4}"/>
              </a:ext>
            </a:extLst>
          </p:cNvPr>
          <p:cNvSpPr>
            <a:spLocks noGrp="1"/>
          </p:cNvSpPr>
          <p:nvPr>
            <p:ph type="sldNum" sz="quarter" idx="4"/>
          </p:nvPr>
        </p:nvSpPr>
        <p:spPr/>
        <p:txBody>
          <a:bodyPr/>
          <a:lstStyle/>
          <a:p>
            <a:r>
              <a:rPr lang="en-US" dirty="0"/>
              <a:t>Page </a:t>
            </a:r>
            <a:fld id="{127D9164-07AF-9947-BAED-B5CA6D2A48F4}" type="slidenum">
              <a:rPr lang="en-US" smtClean="0"/>
              <a:pPr/>
              <a:t>19</a:t>
            </a:fld>
            <a:endParaRPr lang="en-US" dirty="0"/>
          </a:p>
        </p:txBody>
      </p:sp>
      <p:sp>
        <p:nvSpPr>
          <p:cNvPr id="6" name="Date Placeholder 5">
            <a:extLst>
              <a:ext uri="{FF2B5EF4-FFF2-40B4-BE49-F238E27FC236}">
                <a16:creationId xmlns:a16="http://schemas.microsoft.com/office/drawing/2014/main" id="{753F70D5-02CC-B13B-94DB-C5CD0FAC9F88}"/>
              </a:ext>
            </a:extLst>
          </p:cNvPr>
          <p:cNvSpPr>
            <a:spLocks noGrp="1"/>
          </p:cNvSpPr>
          <p:nvPr>
            <p:ph type="dt" sz="half" idx="2"/>
          </p:nvPr>
        </p:nvSpPr>
        <p:spPr/>
        <p:txBody>
          <a:bodyPr/>
          <a:lstStyle/>
          <a:p>
            <a:r>
              <a:rPr lang="en-US" dirty="0"/>
              <a:t>© 2019 DIA, Inc. All rights reserved.</a:t>
            </a:r>
          </a:p>
        </p:txBody>
      </p:sp>
      <p:sp>
        <p:nvSpPr>
          <p:cNvPr id="10" name="Content Placeholder 9">
            <a:extLst>
              <a:ext uri="{FF2B5EF4-FFF2-40B4-BE49-F238E27FC236}">
                <a16:creationId xmlns:a16="http://schemas.microsoft.com/office/drawing/2014/main" id="{B7E45CA5-B7C0-DD5C-1980-A16619C657BC}"/>
              </a:ext>
            </a:extLst>
          </p:cNvPr>
          <p:cNvSpPr>
            <a:spLocks noGrp="1"/>
          </p:cNvSpPr>
          <p:nvPr>
            <p:ph idx="1"/>
          </p:nvPr>
        </p:nvSpPr>
        <p:spPr>
          <a:xfrm>
            <a:off x="457200" y="1325879"/>
            <a:ext cx="8229600" cy="3591561"/>
          </a:xfrm>
        </p:spPr>
        <p:txBody>
          <a:bodyPr>
            <a:normAutofit/>
          </a:bodyPr>
          <a:lstStyle/>
          <a:p>
            <a:pPr lvl="1" algn="just">
              <a:lnSpc>
                <a:spcPct val="150000"/>
              </a:lnSpc>
              <a:buClr>
                <a:schemeClr val="accent1">
                  <a:lumMod val="75000"/>
                </a:schemeClr>
              </a:buClr>
              <a:buFont typeface="Courier New" panose="02070309020205020404" pitchFamily="49" charset="0"/>
              <a:buChar char="o"/>
            </a:pPr>
            <a:r>
              <a:rPr lang="en-US" sz="2000" dirty="0"/>
              <a:t>if there is no data related to the above, the calculation should be done using the maximum tolerated dose (MTD).</a:t>
            </a:r>
          </a:p>
          <a:p>
            <a:pPr lvl="1" algn="just">
              <a:lnSpc>
                <a:spcPct val="150000"/>
              </a:lnSpc>
              <a:buClr>
                <a:schemeClr val="accent1">
                  <a:lumMod val="75000"/>
                </a:schemeClr>
              </a:buClr>
              <a:buFont typeface="Courier New" panose="02070309020205020404" pitchFamily="49" charset="0"/>
              <a:buChar char="o"/>
            </a:pPr>
            <a:r>
              <a:rPr lang="en-US" sz="2000" dirty="0"/>
              <a:t>in case, MTD is also not available, the maximum dose administered in humans should be used.</a:t>
            </a:r>
          </a:p>
          <a:p>
            <a:pPr lvl="1" algn="just">
              <a:lnSpc>
                <a:spcPct val="150000"/>
              </a:lnSpc>
              <a:buClr>
                <a:schemeClr val="accent1">
                  <a:lumMod val="75000"/>
                </a:schemeClr>
              </a:buClr>
              <a:buFont typeface="Courier New" panose="02070309020205020404" pitchFamily="49" charset="0"/>
              <a:buChar char="o"/>
            </a:pPr>
            <a:r>
              <a:rPr lang="en-US" sz="2000" dirty="0"/>
              <a:t>case reports with fatal outcomes should be presented but should </a:t>
            </a:r>
            <a:r>
              <a:rPr lang="en-US" sz="2000" b="1" dirty="0"/>
              <a:t>NEVER</a:t>
            </a:r>
            <a:r>
              <a:rPr lang="en-US" sz="2000" dirty="0"/>
              <a:t> be used for calculation.</a:t>
            </a:r>
          </a:p>
          <a:p>
            <a:pPr algn="just">
              <a:lnSpc>
                <a:spcPct val="150000"/>
              </a:lnSpc>
            </a:pPr>
            <a:endParaRPr lang="en-US" dirty="0"/>
          </a:p>
        </p:txBody>
      </p:sp>
    </p:spTree>
    <p:extLst>
      <p:ext uri="{BB962C8B-B14F-4D97-AF65-F5344CB8AC3E}">
        <p14:creationId xmlns:p14="http://schemas.microsoft.com/office/powerpoint/2010/main" val="126299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08"/>
            <a:ext cx="8229600" cy="1143000"/>
          </a:xfrm>
        </p:spPr>
        <p:txBody>
          <a:bodyPr/>
          <a:lstStyle/>
          <a:p>
            <a:r>
              <a:rPr lang="en-US" sz="3600" dirty="0"/>
              <a:t>What is F value?</a:t>
            </a:r>
            <a:endParaRPr lang="en-US" dirty="0"/>
          </a:p>
        </p:txBody>
      </p:sp>
      <p:sp>
        <p:nvSpPr>
          <p:cNvPr id="3" name="Content Placeholder 2"/>
          <p:cNvSpPr>
            <a:spLocks noGrp="1"/>
          </p:cNvSpPr>
          <p:nvPr>
            <p:ph idx="1"/>
          </p:nvPr>
        </p:nvSpPr>
        <p:spPr>
          <a:xfrm>
            <a:off x="457200" y="1282880"/>
            <a:ext cx="8229600" cy="4329545"/>
          </a:xfrm>
        </p:spPr>
        <p:txBody>
          <a:bodyPr>
            <a:normAutofit/>
          </a:bodyPr>
          <a:lstStyle/>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The “F” value is defined as the </a:t>
            </a:r>
            <a:r>
              <a:rPr lang="en-US" sz="2000" b="1" dirty="0"/>
              <a:t>number of individual dose units </a:t>
            </a:r>
            <a:r>
              <a:rPr lang="en-US" sz="2000" dirty="0"/>
              <a:t>of a drug that can cause </a:t>
            </a:r>
            <a:r>
              <a:rPr lang="en-US" sz="2000" b="1" dirty="0"/>
              <a:t>serious illness or injury in a 25 lb. (11.4 kg) child</a:t>
            </a:r>
            <a:r>
              <a:rPr lang="en-US" sz="2000" dirty="0"/>
              <a:t>. It is used to guide the design of product packaging and in the tests to evaluate safety. Failure occurs when a 25 lb. child can gain access to this number of tablets or capsules in 10 minutes. The number of individual units to which access is considered a test failure is commonly and unofficially referred to as “F”. </a:t>
            </a:r>
          </a:p>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For example: If the toxicity of a substance requires access to 3 units to be considered a test failure, the substance is said to require an F=3 package.</a:t>
            </a:r>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2</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7" name="Text Placeholder 16">
            <a:extLst>
              <a:ext uri="{FF2B5EF4-FFF2-40B4-BE49-F238E27FC236}">
                <a16:creationId xmlns:a16="http://schemas.microsoft.com/office/drawing/2014/main" id="{D46CF88C-DF6C-DB36-5EAC-C6586A43DFDD}"/>
              </a:ext>
            </a:extLst>
          </p:cNvPr>
          <p:cNvSpPr txBox="1">
            <a:spLocks/>
          </p:cNvSpPr>
          <p:nvPr/>
        </p:nvSpPr>
        <p:spPr>
          <a:xfrm>
            <a:off x="534193" y="5724502"/>
            <a:ext cx="8075614" cy="365125"/>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dirty="0">
                <a:latin typeface="Segoe UI" panose="020B0502040204020203" pitchFamily="34" charset="0"/>
              </a:rPr>
              <a:t>F = Failure of Packaging</a:t>
            </a:r>
            <a:endParaRPr lang="en-US" sz="3600" b="1" dirty="0"/>
          </a:p>
        </p:txBody>
      </p:sp>
    </p:spTree>
    <p:extLst>
      <p:ext uri="{BB962C8B-B14F-4D97-AF65-F5344CB8AC3E}">
        <p14:creationId xmlns:p14="http://schemas.microsoft.com/office/powerpoint/2010/main" val="1508416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Resources</a:t>
            </a:r>
            <a:endParaRPr lang="en-US" dirty="0"/>
          </a:p>
        </p:txBody>
      </p:sp>
      <p:sp>
        <p:nvSpPr>
          <p:cNvPr id="3" name="Content Placeholder 2"/>
          <p:cNvSpPr>
            <a:spLocks noGrp="1"/>
          </p:cNvSpPr>
          <p:nvPr>
            <p:ph idx="1"/>
          </p:nvPr>
        </p:nvSpPr>
        <p:spPr>
          <a:xfrm>
            <a:off x="345440" y="1170712"/>
            <a:ext cx="8463280" cy="5185638"/>
          </a:xfrm>
        </p:spPr>
        <p:txBody>
          <a:bodyPr>
            <a:normAutofit lnSpcReduction="10000"/>
          </a:bodyPr>
          <a:lstStyle/>
          <a:p>
            <a:pPr algn="just">
              <a:lnSpc>
                <a:spcPct val="150000"/>
              </a:lnSpc>
              <a:buClr>
                <a:schemeClr val="accent1">
                  <a:lumMod val="50000"/>
                </a:schemeClr>
              </a:buClr>
              <a:buFont typeface="Wingdings" panose="05000000000000000000" pitchFamily="2" charset="2"/>
              <a:buChar char="q"/>
            </a:pPr>
            <a:r>
              <a:rPr lang="en-US" sz="1600" dirty="0">
                <a:latin typeface="+mn-lt"/>
              </a:rPr>
              <a:t>Joshi C. Beyond Child-Resistant Packaging for Drugs: F Value Determination for Added Child Safety. AMWA Journal. V33N4</a:t>
            </a:r>
          </a:p>
          <a:p>
            <a:pPr algn="just">
              <a:lnSpc>
                <a:spcPct val="150000"/>
              </a:lnSpc>
              <a:buClr>
                <a:schemeClr val="accent1">
                  <a:lumMod val="50000"/>
                </a:schemeClr>
              </a:buClr>
              <a:buFont typeface="Wingdings" panose="05000000000000000000" pitchFamily="2" charset="2"/>
              <a:buChar char="q"/>
            </a:pPr>
            <a:r>
              <a:rPr lang="en-US" sz="1600" dirty="0">
                <a:latin typeface="+mn-lt"/>
              </a:rPr>
              <a:t>Malhotra S, Arora RK, Singh B, Gakhar U, Tonk R. Child resistant packaging: a prime concern for packaging of medicinal products. Int J Pharm Sci Ver Res. 2013 Sep;22(2):79-88.</a:t>
            </a:r>
          </a:p>
          <a:p>
            <a:pPr algn="just">
              <a:lnSpc>
                <a:spcPct val="150000"/>
              </a:lnSpc>
              <a:buClr>
                <a:schemeClr val="accent1">
                  <a:lumMod val="50000"/>
                </a:schemeClr>
              </a:buClr>
              <a:buFont typeface="Wingdings" panose="05000000000000000000" pitchFamily="2" charset="2"/>
              <a:buChar char="q"/>
            </a:pPr>
            <a:r>
              <a:rPr lang="en-US" sz="1600" dirty="0">
                <a:latin typeface="+mn-lt"/>
              </a:rPr>
              <a:t>Child-resistant packaging. Available at </a:t>
            </a:r>
            <a:r>
              <a:rPr lang="en-US" sz="1600" dirty="0">
                <a:latin typeface="+mn-lt"/>
                <a:hlinkClick r:id="rId2"/>
              </a:rPr>
              <a:t>https://www.cdph.ca.gov/Programs/CEH/DFDCS/MCSB/CDPH%20Document%20Library/Handout_CRPPackaging_FINAL.pdf</a:t>
            </a:r>
            <a:r>
              <a:rPr lang="en-US" sz="1600" dirty="0">
                <a:latin typeface="+mn-lt"/>
              </a:rPr>
              <a:t>.  </a:t>
            </a:r>
          </a:p>
          <a:p>
            <a:pPr algn="just">
              <a:lnSpc>
                <a:spcPct val="150000"/>
              </a:lnSpc>
              <a:buClr>
                <a:schemeClr val="accent1">
                  <a:lumMod val="50000"/>
                </a:schemeClr>
              </a:buClr>
              <a:buFont typeface="Wingdings" panose="05000000000000000000" pitchFamily="2" charset="2"/>
              <a:buChar char="q"/>
            </a:pPr>
            <a:r>
              <a:rPr lang="en-US" sz="1600" dirty="0">
                <a:latin typeface="+mn-lt"/>
              </a:rPr>
              <a:t>Child-resistant packaging standards. Available at </a:t>
            </a:r>
            <a:r>
              <a:rPr lang="en-US" sz="1600" dirty="0">
                <a:latin typeface="+mn-lt"/>
                <a:hlinkClick r:id="rId3"/>
              </a:rPr>
              <a:t>https://www.ivm-childsafe.com/child-resistance/crp-standards/#:~:text=History,in%20a%20child%20resistant%20way</a:t>
            </a:r>
            <a:r>
              <a:rPr lang="en-US" sz="1600" dirty="0">
                <a:latin typeface="+mn-lt"/>
              </a:rPr>
              <a:t>.</a:t>
            </a:r>
          </a:p>
          <a:p>
            <a:pPr marR="0" lvl="0">
              <a:lnSpc>
                <a:spcPct val="115000"/>
              </a:lnSpc>
              <a:spcBef>
                <a:spcPts val="0"/>
              </a:spcBef>
              <a:spcAft>
                <a:spcPts val="1000"/>
              </a:spcAft>
              <a:buClr>
                <a:schemeClr val="accent1">
                  <a:lumMod val="50000"/>
                </a:schemeClr>
              </a:buClr>
              <a:buFont typeface="Wingdings" panose="05000000000000000000" pitchFamily="2" charset="2"/>
              <a:buChar char="q"/>
            </a:pPr>
            <a:r>
              <a:rPr lang="en-US" sz="1600" dirty="0">
                <a:latin typeface="+mn-lt"/>
              </a:rPr>
              <a:t>CDC links for:</a:t>
            </a:r>
          </a:p>
          <a:p>
            <a:pPr marL="640080" lvl="1" indent="-274320">
              <a:lnSpc>
                <a:spcPct val="115000"/>
              </a:lnSpc>
              <a:spcBef>
                <a:spcPts val="0"/>
              </a:spcBef>
              <a:buClr>
                <a:schemeClr val="accent1">
                  <a:lumMod val="50000"/>
                </a:schemeClr>
              </a:buClr>
              <a:buFont typeface="Wingdings" panose="05000000000000000000" pitchFamily="2" charset="2"/>
              <a:buChar char="q"/>
            </a:pPr>
            <a:r>
              <a:rPr lang="en-US" sz="1600" dirty="0">
                <a:effectLst/>
                <a:latin typeface="+mn-lt"/>
                <a:ea typeface="Times New Roman" panose="02020603050405020304" pitchFamily="18" charset="0"/>
              </a:rPr>
              <a:t>Boys Length-for-age and Weight-for-age: </a:t>
            </a:r>
            <a:r>
              <a:rPr lang="en-US" sz="1600" u="sng" dirty="0">
                <a:solidFill>
                  <a:srgbClr val="0000FF"/>
                </a:solidFill>
                <a:effectLst/>
                <a:latin typeface="+mn-lt"/>
                <a:ea typeface="Times New Roman" panose="02020603050405020304" pitchFamily="18" charset="0"/>
                <a:hlinkClick r:id="rId4"/>
              </a:rPr>
              <a:t>https://www.cdc.gov/growthcharts/data/set1clinical/cj41c017.pdf</a:t>
            </a:r>
            <a:endParaRPr lang="en-US" sz="1600" dirty="0">
              <a:effectLst/>
              <a:latin typeface="+mn-lt"/>
              <a:ea typeface="Times New Roman" panose="02020603050405020304" pitchFamily="18" charset="0"/>
            </a:endParaRPr>
          </a:p>
          <a:p>
            <a:pPr marL="640080" lvl="1" indent="-274320">
              <a:lnSpc>
                <a:spcPct val="115000"/>
              </a:lnSpc>
              <a:spcBef>
                <a:spcPts val="0"/>
              </a:spcBef>
              <a:buClr>
                <a:schemeClr val="accent1">
                  <a:lumMod val="50000"/>
                </a:schemeClr>
              </a:buClr>
              <a:buFont typeface="Wingdings" panose="05000000000000000000" pitchFamily="2" charset="2"/>
              <a:buChar char="q"/>
            </a:pPr>
            <a:r>
              <a:rPr lang="en-US" sz="1600" dirty="0">
                <a:latin typeface="+mn-lt"/>
              </a:rPr>
              <a:t>Girls Length-for-age and Weight-for-age: </a:t>
            </a:r>
            <a:r>
              <a:rPr lang="en-US" sz="1600" u="sng" dirty="0">
                <a:solidFill>
                  <a:srgbClr val="0000FF"/>
                </a:solidFill>
                <a:effectLst/>
                <a:latin typeface="+mn-lt"/>
                <a:ea typeface="Times New Roman" panose="02020603050405020304" pitchFamily="18" charset="0"/>
                <a:hlinkClick r:id="rId5"/>
              </a:rPr>
              <a:t>https://www.cdc.gov/growthcharts/data/set1clinical/cj41c018.pdf</a:t>
            </a:r>
            <a:endParaRPr lang="en-US" sz="1600" dirty="0">
              <a:effectLst/>
              <a:latin typeface="+mn-lt"/>
              <a:ea typeface="Times New Roman" panose="02020603050405020304" pitchFamily="18" charset="0"/>
            </a:endParaRPr>
          </a:p>
          <a:p>
            <a:pPr algn="just">
              <a:lnSpc>
                <a:spcPct val="150000"/>
              </a:lnSpc>
              <a:buClr>
                <a:schemeClr val="accent1">
                  <a:lumMod val="50000"/>
                </a:schemeClr>
              </a:buClr>
              <a:buFont typeface="Wingdings" panose="05000000000000000000" pitchFamily="2" charset="2"/>
              <a:buChar char="q"/>
            </a:pPr>
            <a:endParaRPr lang="en-US" sz="1600" dirty="0">
              <a:latin typeface="+mn-lt"/>
            </a:endParaRPr>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20</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Tree>
    <p:extLst>
      <p:ext uri="{BB962C8B-B14F-4D97-AF65-F5344CB8AC3E}">
        <p14:creationId xmlns:p14="http://schemas.microsoft.com/office/powerpoint/2010/main" val="220430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C5A3A3A-521C-5458-A517-A86AA20B08B5}"/>
              </a:ext>
            </a:extLst>
          </p:cNvPr>
          <p:cNvSpPr>
            <a:spLocks noGrp="1"/>
          </p:cNvSpPr>
          <p:nvPr>
            <p:ph type="title"/>
          </p:nvPr>
        </p:nvSpPr>
        <p:spPr>
          <a:xfrm>
            <a:off x="457200" y="251958"/>
            <a:ext cx="8229600" cy="1143000"/>
          </a:xfrm>
        </p:spPr>
        <p:txBody>
          <a:bodyPr/>
          <a:lstStyle/>
          <a:p>
            <a:endParaRPr lang="en-US" dirty="0"/>
          </a:p>
        </p:txBody>
      </p:sp>
      <p:pic>
        <p:nvPicPr>
          <p:cNvPr id="2" name="Picture 4" descr="Thank You Images – Browse 232,993 Stock Photos, Vectors, and Video | Adobe  Stock">
            <a:extLst>
              <a:ext uri="{FF2B5EF4-FFF2-40B4-BE49-F238E27FC236}">
                <a16:creationId xmlns:a16="http://schemas.microsoft.com/office/drawing/2014/main" id="{9336DF16-C50A-AB50-84B7-C6C38F2C14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29" r="1640" b="-2"/>
          <a:stretch/>
        </p:blipFill>
        <p:spPr bwMode="auto">
          <a:xfrm>
            <a:off x="1310640" y="1858693"/>
            <a:ext cx="6979920" cy="40339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 name="Slide Number Placeholder 3"/>
          <p:cNvSpPr>
            <a:spLocks noGrp="1"/>
          </p:cNvSpPr>
          <p:nvPr>
            <p:ph type="sldNum" sz="quarter" idx="4"/>
          </p:nvPr>
        </p:nvSpPr>
        <p:spPr>
          <a:xfrm>
            <a:off x="5160655" y="6356349"/>
            <a:ext cx="2743200" cy="365125"/>
          </a:xfrm>
        </p:spPr>
        <p:txBody>
          <a:bodyPr anchor="ctr">
            <a:normAutofit/>
          </a:bodyPr>
          <a:lstStyle/>
          <a:p>
            <a:pPr>
              <a:spcAft>
                <a:spcPts val="600"/>
              </a:spcAft>
            </a:pPr>
            <a:r>
              <a:rPr lang="en-US" dirty="0"/>
              <a:t>Page </a:t>
            </a:r>
            <a:fld id="{127D9164-07AF-9947-BAED-B5CA6D2A48F4}" type="slidenum">
              <a:rPr lang="en-US" smtClean="0"/>
              <a:pPr>
                <a:spcAft>
                  <a:spcPts val="600"/>
                </a:spcAft>
              </a:pPr>
              <a:t>21</a:t>
            </a:fld>
            <a:endParaRPr lang="en-US" dirty="0"/>
          </a:p>
        </p:txBody>
      </p:sp>
      <p:sp>
        <p:nvSpPr>
          <p:cNvPr id="5" name="Date Placeholder 4"/>
          <p:cNvSpPr>
            <a:spLocks noGrp="1"/>
          </p:cNvSpPr>
          <p:nvPr>
            <p:ph type="dt" sz="half" idx="2"/>
          </p:nvPr>
        </p:nvSpPr>
        <p:spPr>
          <a:xfrm>
            <a:off x="457200" y="6356350"/>
            <a:ext cx="2133600" cy="365125"/>
          </a:xfrm>
        </p:spPr>
        <p:txBody>
          <a:bodyPr anchor="ctr">
            <a:normAutofit/>
          </a:bodyPr>
          <a:lstStyle/>
          <a:p>
            <a:pPr>
              <a:spcAft>
                <a:spcPts val="600"/>
              </a:spcAft>
            </a:pPr>
            <a:r>
              <a:rPr lang="en-US" dirty="0"/>
              <a:t>© 2019 DIA, Inc. All rights reserved.</a:t>
            </a:r>
          </a:p>
        </p:txBody>
      </p:sp>
    </p:spTree>
    <p:extLst>
      <p:ext uri="{BB962C8B-B14F-4D97-AF65-F5344CB8AC3E}">
        <p14:creationId xmlns:p14="http://schemas.microsoft.com/office/powerpoint/2010/main" val="4041996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4" name="Date Placeholder 3"/>
          <p:cNvSpPr>
            <a:spLocks noGrp="1"/>
          </p:cNvSpPr>
          <p:nvPr>
            <p:ph type="dt" sz="half" idx="2"/>
          </p:nvPr>
        </p:nvSpPr>
        <p:spPr>
          <a:xfrm>
            <a:off x="457200" y="6356350"/>
            <a:ext cx="2133600" cy="365125"/>
          </a:xfrm>
        </p:spPr>
        <p:txBody>
          <a:bodyPr/>
          <a:lstStyle/>
          <a:p>
            <a:r>
              <a:rPr lang="en-US" dirty="0"/>
              <a:t>© 2019 DIA, Inc. All rights reserved.</a:t>
            </a:r>
          </a:p>
        </p:txBody>
      </p:sp>
      <p:sp>
        <p:nvSpPr>
          <p:cNvPr id="5" name="Slide Number Placeholder 4"/>
          <p:cNvSpPr>
            <a:spLocks noGrp="1"/>
          </p:cNvSpPr>
          <p:nvPr>
            <p:ph type="sldNum" sz="quarter" idx="4"/>
          </p:nvPr>
        </p:nvSpPr>
        <p:spPr/>
        <p:txBody>
          <a:bodyPr/>
          <a:lstStyle/>
          <a:p>
            <a:r>
              <a:rPr lang="en-US" dirty="0"/>
              <a:t>Page </a:t>
            </a:r>
            <a:fld id="{127D9164-07AF-9947-BAED-B5CA6D2A48F4}" type="slidenum">
              <a:rPr lang="en-US" smtClean="0"/>
              <a:pPr/>
              <a:t>22</a:t>
            </a:fld>
            <a:endParaRPr lang="en-US" dirty="0"/>
          </a:p>
        </p:txBody>
      </p:sp>
      <p:sp>
        <p:nvSpPr>
          <p:cNvPr id="6" name="Content Placeholder 2"/>
          <p:cNvSpPr>
            <a:spLocks noGrp="1"/>
          </p:cNvSpPr>
          <p:nvPr>
            <p:ph idx="1"/>
          </p:nvPr>
        </p:nvSpPr>
        <p:spPr>
          <a:xfrm>
            <a:off x="457200" y="1386191"/>
            <a:ext cx="8229600" cy="4756150"/>
          </a:xfrm>
        </p:spPr>
        <p:txBody>
          <a:bodyPr>
            <a:normAutofit fontScale="77500" lnSpcReduction="20000"/>
          </a:bodyPr>
          <a:lstStyle/>
          <a:p>
            <a:pPr marL="0" indent="0" algn="just">
              <a:lnSpc>
                <a:spcPct val="120000"/>
              </a:lnSpc>
              <a:buNone/>
            </a:pPr>
            <a:r>
              <a:rPr lang="en-US" dirty="0"/>
              <a:t>The views and opinions expressed in the following PowerPoint slides are those of the individual presenter and should not be attributed to DIA, its directors, officers, employees, volunteers, members, chapters, councils, Communities or affiliates, or any organization with which the presenter is employed or affiliated.</a:t>
            </a:r>
          </a:p>
          <a:p>
            <a:pPr marL="0" indent="0" algn="just">
              <a:lnSpc>
                <a:spcPct val="120000"/>
              </a:lnSpc>
              <a:buNone/>
            </a:pPr>
            <a:endParaRPr lang="en-US" dirty="0"/>
          </a:p>
          <a:p>
            <a:pPr marL="0" indent="0" algn="just">
              <a:lnSpc>
                <a:spcPct val="120000"/>
              </a:lnSpc>
              <a:buNone/>
            </a:pPr>
            <a:r>
              <a:rPr lang="en-US" dirty="0"/>
              <a:t>These PowerPoint slides are the intellectual property of the individual presenter and are protected under the copyright laws of the United States of America and other countries. Used by permission. All rights reserved. DIA and the DIA logo are registered trademarks or trademarks of Drug Information Association Inc. All other trademarks are the property of their respective owners.</a:t>
            </a:r>
          </a:p>
          <a:p>
            <a:pPr marL="0" indent="0" algn="just">
              <a:buNone/>
            </a:pPr>
            <a:endParaRPr lang="en-US" dirty="0"/>
          </a:p>
        </p:txBody>
      </p:sp>
    </p:spTree>
    <p:extLst>
      <p:ext uri="{BB962C8B-B14F-4D97-AF65-F5344CB8AC3E}">
        <p14:creationId xmlns:p14="http://schemas.microsoft.com/office/powerpoint/2010/main" val="61643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3</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9" name="Text Placeholder 1">
            <a:extLst>
              <a:ext uri="{FF2B5EF4-FFF2-40B4-BE49-F238E27FC236}">
                <a16:creationId xmlns:a16="http://schemas.microsoft.com/office/drawing/2014/main" id="{8D643E89-7843-C1B1-AAF6-C787F009C303}"/>
              </a:ext>
            </a:extLst>
          </p:cNvPr>
          <p:cNvSpPr txBox="1">
            <a:spLocks/>
          </p:cNvSpPr>
          <p:nvPr/>
        </p:nvSpPr>
        <p:spPr>
          <a:xfrm>
            <a:off x="270363" y="2263759"/>
            <a:ext cx="2834640" cy="548640"/>
          </a:xfrm>
          <a:prstGeom prst="rect">
            <a:avLst/>
          </a:prstGeom>
          <a:solidFill>
            <a:schemeClr val="accent1">
              <a:lumMod val="75000"/>
            </a:schemeClr>
          </a:solidFill>
        </p:spPr>
        <p:txBody>
          <a:bodyPr lIns="0" anchor="ctr"/>
          <a:lstStyle>
            <a:defPPr>
              <a:defRPr lang="en-US"/>
            </a:defPPr>
            <a:lvl1pPr indent="0" algn="ctr" defTabSz="914400">
              <a:lnSpc>
                <a:spcPct val="100000"/>
              </a:lnSpc>
              <a:spcBef>
                <a:spcPts val="600"/>
              </a:spcBef>
              <a:spcAft>
                <a:spcPts val="0"/>
              </a:spcAft>
              <a:buClr>
                <a:schemeClr val="tx2"/>
              </a:buClr>
              <a:buFont typeface="Arial" panose="020B0604020202020204" pitchFamily="34" charset="0"/>
              <a:buNone/>
              <a:defRPr b="0" i="0">
                <a:solidFill>
                  <a:schemeClr val="bg2"/>
                </a:solidFill>
                <a:latin typeface="Georgia" panose="02040502050405020303" pitchFamily="18" charset="0"/>
              </a:defRPr>
            </a:lvl1pPr>
            <a:lvl2pPr marL="685800" indent="-228600" defTabSz="914400">
              <a:lnSpc>
                <a:spcPct val="100000"/>
              </a:lnSpc>
              <a:spcBef>
                <a:spcPts val="600"/>
              </a:spcBef>
              <a:spcAft>
                <a:spcPts val="0"/>
              </a:spcAft>
              <a:buClr>
                <a:schemeClr val="tx2"/>
              </a:buClr>
              <a:buFont typeface="Arial" panose="020B0604020202020204" pitchFamily="34" charset="0"/>
              <a:buChar char="•"/>
              <a:defRPr sz="1600" b="0" i="0">
                <a:latin typeface="Calibri" panose="020F0502020204030204" pitchFamily="34" charset="0"/>
              </a:defRPr>
            </a:lvl2pPr>
            <a:lvl3pPr marL="1143000" indent="-228600" defTabSz="914400">
              <a:lnSpc>
                <a:spcPct val="100000"/>
              </a:lnSpc>
              <a:spcBef>
                <a:spcPts val="600"/>
              </a:spcBef>
              <a:spcAft>
                <a:spcPts val="0"/>
              </a:spcAft>
              <a:buClr>
                <a:schemeClr val="tx2"/>
              </a:buClr>
              <a:buFont typeface="Arial" panose="020B0604020202020204" pitchFamily="34" charset="0"/>
              <a:buChar char="•"/>
              <a:defRPr sz="1500" b="0" i="0">
                <a:latin typeface="Calibri" panose="020F0502020204030204" pitchFamily="34" charset="0"/>
              </a:defRPr>
            </a:lvl3pPr>
            <a:lvl4pPr marL="1600200" indent="-228600" defTabSz="914400">
              <a:lnSpc>
                <a:spcPct val="100000"/>
              </a:lnSpc>
              <a:spcBef>
                <a:spcPts val="600"/>
              </a:spcBef>
              <a:spcAft>
                <a:spcPts val="0"/>
              </a:spcAft>
              <a:buClr>
                <a:schemeClr val="tx2"/>
              </a:buClr>
              <a:buFont typeface="Arial" panose="020B0604020202020204" pitchFamily="34" charset="0"/>
              <a:buChar char="•"/>
              <a:defRPr sz="1400" b="0" i="0">
                <a:latin typeface="Calibri" panose="020F0502020204030204" pitchFamily="34" charset="0"/>
              </a:defRPr>
            </a:lvl4pPr>
            <a:lvl5pPr marL="2057400" indent="-228600" defTabSz="914400">
              <a:lnSpc>
                <a:spcPct val="100000"/>
              </a:lnSpc>
              <a:spcBef>
                <a:spcPts val="600"/>
              </a:spcBef>
              <a:spcAft>
                <a:spcPts val="0"/>
              </a:spcAft>
              <a:buClr>
                <a:schemeClr val="tx2"/>
              </a:buClr>
              <a:buFont typeface="Arial" panose="020B0604020202020204" pitchFamily="34" charset="0"/>
              <a:buChar char="•"/>
              <a:defRPr sz="1300" b="0" i="0">
                <a:latin typeface="Calibri" panose="020F0502020204030204" pitchFamily="34"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latin typeface="+mn-lt"/>
              </a:rPr>
              <a:t>Burden</a:t>
            </a:r>
          </a:p>
        </p:txBody>
      </p:sp>
      <p:sp>
        <p:nvSpPr>
          <p:cNvPr id="10" name="Text Placeholder 2">
            <a:extLst>
              <a:ext uri="{FF2B5EF4-FFF2-40B4-BE49-F238E27FC236}">
                <a16:creationId xmlns:a16="http://schemas.microsoft.com/office/drawing/2014/main" id="{D4BABB8E-5564-6621-DC67-CE78F84A42F7}"/>
              </a:ext>
            </a:extLst>
          </p:cNvPr>
          <p:cNvSpPr txBox="1">
            <a:spLocks/>
          </p:cNvSpPr>
          <p:nvPr/>
        </p:nvSpPr>
        <p:spPr>
          <a:xfrm>
            <a:off x="3251200" y="2253561"/>
            <a:ext cx="2834640" cy="548640"/>
          </a:xfrm>
          <a:prstGeom prst="rect">
            <a:avLst/>
          </a:prstGeom>
          <a:solidFill>
            <a:schemeClr val="accent1">
              <a:lumMod val="75000"/>
            </a:schemeClr>
          </a:solidFill>
        </p:spPr>
        <p:txBody>
          <a:bodyPr lIns="0" anchor="ctr"/>
          <a:lstStyle>
            <a:defPPr>
              <a:defRPr lang="en-US"/>
            </a:defPPr>
            <a:lvl1pPr indent="0" algn="ctr" defTabSz="914400">
              <a:lnSpc>
                <a:spcPct val="100000"/>
              </a:lnSpc>
              <a:spcBef>
                <a:spcPts val="600"/>
              </a:spcBef>
              <a:spcAft>
                <a:spcPts val="0"/>
              </a:spcAft>
              <a:buClr>
                <a:schemeClr val="tx2"/>
              </a:buClr>
              <a:buFont typeface="Arial" panose="020B0604020202020204" pitchFamily="34" charset="0"/>
              <a:buNone/>
              <a:defRPr b="0" i="0">
                <a:solidFill>
                  <a:schemeClr val="bg2"/>
                </a:solidFill>
                <a:latin typeface="Georgia" panose="02040502050405020303" pitchFamily="18" charset="0"/>
              </a:defRPr>
            </a:lvl1pPr>
            <a:lvl2pPr marL="685800" indent="-228600" defTabSz="914400">
              <a:lnSpc>
                <a:spcPct val="100000"/>
              </a:lnSpc>
              <a:spcBef>
                <a:spcPts val="600"/>
              </a:spcBef>
              <a:spcAft>
                <a:spcPts val="0"/>
              </a:spcAft>
              <a:buClr>
                <a:schemeClr val="tx2"/>
              </a:buClr>
              <a:buFont typeface="Arial" panose="020B0604020202020204" pitchFamily="34" charset="0"/>
              <a:buChar char="•"/>
              <a:defRPr sz="1600" b="0" i="0">
                <a:latin typeface="Calibri" panose="020F0502020204030204" pitchFamily="34" charset="0"/>
              </a:defRPr>
            </a:lvl2pPr>
            <a:lvl3pPr marL="1143000" indent="-228600" defTabSz="914400">
              <a:lnSpc>
                <a:spcPct val="100000"/>
              </a:lnSpc>
              <a:spcBef>
                <a:spcPts val="600"/>
              </a:spcBef>
              <a:spcAft>
                <a:spcPts val="0"/>
              </a:spcAft>
              <a:buClr>
                <a:schemeClr val="tx2"/>
              </a:buClr>
              <a:buFont typeface="Arial" panose="020B0604020202020204" pitchFamily="34" charset="0"/>
              <a:buChar char="•"/>
              <a:defRPr sz="1500" b="0" i="0">
                <a:latin typeface="Calibri" panose="020F0502020204030204" pitchFamily="34" charset="0"/>
              </a:defRPr>
            </a:lvl3pPr>
            <a:lvl4pPr marL="1600200" indent="-228600" defTabSz="914400">
              <a:lnSpc>
                <a:spcPct val="100000"/>
              </a:lnSpc>
              <a:spcBef>
                <a:spcPts val="600"/>
              </a:spcBef>
              <a:spcAft>
                <a:spcPts val="0"/>
              </a:spcAft>
              <a:buClr>
                <a:schemeClr val="tx2"/>
              </a:buClr>
              <a:buFont typeface="Arial" panose="020B0604020202020204" pitchFamily="34" charset="0"/>
              <a:buChar char="•"/>
              <a:defRPr sz="1400" b="0" i="0">
                <a:latin typeface="Calibri" panose="020F0502020204030204" pitchFamily="34" charset="0"/>
              </a:defRPr>
            </a:lvl4pPr>
            <a:lvl5pPr marL="2057400" indent="-228600" defTabSz="914400">
              <a:lnSpc>
                <a:spcPct val="100000"/>
              </a:lnSpc>
              <a:spcBef>
                <a:spcPts val="600"/>
              </a:spcBef>
              <a:spcAft>
                <a:spcPts val="0"/>
              </a:spcAft>
              <a:buClr>
                <a:schemeClr val="tx2"/>
              </a:buClr>
              <a:buFont typeface="Arial" panose="020B0604020202020204" pitchFamily="34" charset="0"/>
              <a:buChar char="•"/>
              <a:defRPr sz="1300" b="0" i="0">
                <a:latin typeface="Calibri" panose="020F0502020204030204" pitchFamily="34"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latin typeface="+mn-lt"/>
              </a:rPr>
              <a:t>Labeling requirement</a:t>
            </a:r>
          </a:p>
        </p:txBody>
      </p:sp>
      <p:sp>
        <p:nvSpPr>
          <p:cNvPr id="11" name="Text Placeholder 3">
            <a:extLst>
              <a:ext uri="{FF2B5EF4-FFF2-40B4-BE49-F238E27FC236}">
                <a16:creationId xmlns:a16="http://schemas.microsoft.com/office/drawing/2014/main" id="{D5AC71F2-DA7A-F77C-61A3-372B1EB3CB0C}"/>
              </a:ext>
            </a:extLst>
          </p:cNvPr>
          <p:cNvSpPr txBox="1">
            <a:spLocks/>
          </p:cNvSpPr>
          <p:nvPr/>
        </p:nvSpPr>
        <p:spPr>
          <a:xfrm>
            <a:off x="6256314" y="2253561"/>
            <a:ext cx="2834640" cy="548640"/>
          </a:xfrm>
          <a:prstGeom prst="rect">
            <a:avLst/>
          </a:prstGeom>
          <a:solidFill>
            <a:schemeClr val="accent1">
              <a:lumMod val="75000"/>
            </a:schemeClr>
          </a:solidFill>
        </p:spPr>
        <p:txBody>
          <a:bodyPr lIns="0" anchor="ctr"/>
          <a:lstStyle>
            <a:defPPr>
              <a:defRPr lang="en-US"/>
            </a:defPPr>
            <a:lvl1pPr indent="0" algn="ctr" defTabSz="914400">
              <a:lnSpc>
                <a:spcPct val="100000"/>
              </a:lnSpc>
              <a:spcBef>
                <a:spcPts val="600"/>
              </a:spcBef>
              <a:spcAft>
                <a:spcPts val="0"/>
              </a:spcAft>
              <a:buClr>
                <a:schemeClr val="tx2"/>
              </a:buClr>
              <a:buFont typeface="Arial" panose="020B0604020202020204" pitchFamily="34" charset="0"/>
              <a:buNone/>
              <a:defRPr b="0" i="0">
                <a:solidFill>
                  <a:schemeClr val="bg2"/>
                </a:solidFill>
                <a:latin typeface="Georgia" panose="02040502050405020303" pitchFamily="18" charset="0"/>
              </a:defRPr>
            </a:lvl1pPr>
            <a:lvl2pPr marL="685800" indent="-228600" defTabSz="914400">
              <a:lnSpc>
                <a:spcPct val="100000"/>
              </a:lnSpc>
              <a:spcBef>
                <a:spcPts val="600"/>
              </a:spcBef>
              <a:spcAft>
                <a:spcPts val="0"/>
              </a:spcAft>
              <a:buClr>
                <a:schemeClr val="tx2"/>
              </a:buClr>
              <a:buFont typeface="Arial" panose="020B0604020202020204" pitchFamily="34" charset="0"/>
              <a:buChar char="•"/>
              <a:defRPr sz="1600" b="0" i="0">
                <a:latin typeface="Calibri" panose="020F0502020204030204" pitchFamily="34" charset="0"/>
              </a:defRPr>
            </a:lvl2pPr>
            <a:lvl3pPr marL="1143000" indent="-228600" defTabSz="914400">
              <a:lnSpc>
                <a:spcPct val="100000"/>
              </a:lnSpc>
              <a:spcBef>
                <a:spcPts val="600"/>
              </a:spcBef>
              <a:spcAft>
                <a:spcPts val="0"/>
              </a:spcAft>
              <a:buClr>
                <a:schemeClr val="tx2"/>
              </a:buClr>
              <a:buFont typeface="Arial" panose="020B0604020202020204" pitchFamily="34" charset="0"/>
              <a:buChar char="•"/>
              <a:defRPr sz="1500" b="0" i="0">
                <a:latin typeface="Calibri" panose="020F0502020204030204" pitchFamily="34" charset="0"/>
              </a:defRPr>
            </a:lvl3pPr>
            <a:lvl4pPr marL="1600200" indent="-228600" defTabSz="914400">
              <a:lnSpc>
                <a:spcPct val="100000"/>
              </a:lnSpc>
              <a:spcBef>
                <a:spcPts val="600"/>
              </a:spcBef>
              <a:spcAft>
                <a:spcPts val="0"/>
              </a:spcAft>
              <a:buClr>
                <a:schemeClr val="tx2"/>
              </a:buClr>
              <a:buFont typeface="Arial" panose="020B0604020202020204" pitchFamily="34" charset="0"/>
              <a:buChar char="•"/>
              <a:defRPr sz="1400" b="0" i="0">
                <a:latin typeface="Calibri" panose="020F0502020204030204" pitchFamily="34" charset="0"/>
              </a:defRPr>
            </a:lvl4pPr>
            <a:lvl5pPr marL="2057400" indent="-228600" defTabSz="914400">
              <a:lnSpc>
                <a:spcPct val="100000"/>
              </a:lnSpc>
              <a:spcBef>
                <a:spcPts val="600"/>
              </a:spcBef>
              <a:spcAft>
                <a:spcPts val="0"/>
              </a:spcAft>
              <a:buClr>
                <a:schemeClr val="tx2"/>
              </a:buClr>
              <a:buFont typeface="Arial" panose="020B0604020202020204" pitchFamily="34" charset="0"/>
              <a:buChar char="•"/>
              <a:defRPr sz="1300" b="0" i="0">
                <a:latin typeface="Calibri" panose="020F0502020204030204" pitchFamily="34"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dirty="0">
                <a:latin typeface="+mn-lt"/>
              </a:rPr>
              <a:t>Consequences of Nonadherence to CRP</a:t>
            </a:r>
          </a:p>
        </p:txBody>
      </p:sp>
      <p:pic>
        <p:nvPicPr>
          <p:cNvPr id="12" name="Content Placeholder 22" descr="Bar chart outline">
            <a:extLst>
              <a:ext uri="{FF2B5EF4-FFF2-40B4-BE49-F238E27FC236}">
                <a16:creationId xmlns:a16="http://schemas.microsoft.com/office/drawing/2014/main" id="{8C3E506A-FEC4-C570-B1CF-E613EB8B4F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09295" y="1146178"/>
            <a:ext cx="1800225" cy="1125140"/>
          </a:xfrm>
          <a:prstGeom prst="ellipse">
            <a:avLst/>
          </a:prstGeom>
        </p:spPr>
      </p:pic>
      <p:pic>
        <p:nvPicPr>
          <p:cNvPr id="13" name="Content Placeholder 24" descr="Label with solid fill">
            <a:extLst>
              <a:ext uri="{FF2B5EF4-FFF2-40B4-BE49-F238E27FC236}">
                <a16:creationId xmlns:a16="http://schemas.microsoft.com/office/drawing/2014/main" id="{EC20CB1B-ECDF-8B66-9DF3-63776F1B91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33520" y="1287590"/>
            <a:ext cx="914400" cy="914400"/>
          </a:xfrm>
          <a:prstGeom prst="ellipse">
            <a:avLst/>
          </a:prstGeom>
        </p:spPr>
      </p:pic>
      <p:pic>
        <p:nvPicPr>
          <p:cNvPr id="14" name="Content Placeholder 26" descr="A picture containing black, darkness&#10;&#10;Description automatically generated">
            <a:extLst>
              <a:ext uri="{FF2B5EF4-FFF2-40B4-BE49-F238E27FC236}">
                <a16:creationId xmlns:a16="http://schemas.microsoft.com/office/drawing/2014/main" id="{2B7DADE9-4507-C14D-1F78-FDE064645C24}"/>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7009231" y="1137307"/>
            <a:ext cx="1087664" cy="1087664"/>
          </a:xfrm>
          <a:prstGeom prst="ellipse">
            <a:avLst/>
          </a:prstGeom>
        </p:spPr>
      </p:pic>
      <p:sp>
        <p:nvSpPr>
          <p:cNvPr id="15" name="Text Placeholder 7">
            <a:extLst>
              <a:ext uri="{FF2B5EF4-FFF2-40B4-BE49-F238E27FC236}">
                <a16:creationId xmlns:a16="http://schemas.microsoft.com/office/drawing/2014/main" id="{4FEBCE11-7309-43DC-4FAA-4D70994856E8}"/>
              </a:ext>
            </a:extLst>
          </p:cNvPr>
          <p:cNvSpPr txBox="1">
            <a:spLocks/>
          </p:cNvSpPr>
          <p:nvPr/>
        </p:nvSpPr>
        <p:spPr>
          <a:xfrm>
            <a:off x="124166" y="2812399"/>
            <a:ext cx="2969873" cy="3543950"/>
          </a:xfrm>
          <a:prstGeom prst="rect">
            <a:avLst/>
          </a:prstGeom>
        </p:spPr>
        <p:txBody>
          <a:bodyPr/>
          <a:lstStyle>
            <a:lvl1pPr marL="457200" indent="-457200" algn="l" defTabSz="457200" rtl="0" eaLnBrk="1" latinLnBrk="0" hangingPunct="1">
              <a:spcBef>
                <a:spcPct val="20000"/>
              </a:spcBef>
              <a:buFontTx/>
              <a:buBlip>
                <a:blip r:embed="rId7"/>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buClr>
                <a:schemeClr val="accent1">
                  <a:lumMod val="50000"/>
                </a:schemeClr>
              </a:buClr>
              <a:buFont typeface="Wingdings" panose="05000000000000000000" pitchFamily="2" charset="2"/>
              <a:buChar char="q"/>
            </a:pPr>
            <a:r>
              <a:rPr lang="en-US" sz="1600" dirty="0"/>
              <a:t>Across all ages, 78.4% of poison exposures were unintentional, 17.6% were intentional, and 2.4% were adverse reactions</a:t>
            </a:r>
          </a:p>
          <a:p>
            <a:pPr algn="just">
              <a:lnSpc>
                <a:spcPct val="115000"/>
              </a:lnSpc>
              <a:buClr>
                <a:schemeClr val="accent1">
                  <a:lumMod val="50000"/>
                </a:schemeClr>
              </a:buClr>
              <a:buFont typeface="Wingdings" panose="05000000000000000000" pitchFamily="2" charset="2"/>
              <a:buChar char="q"/>
            </a:pPr>
            <a:r>
              <a:rPr lang="en-US" sz="1600" dirty="0"/>
              <a:t>In children younger than 6 years, 99% of exposures are unintentional</a:t>
            </a:r>
          </a:p>
          <a:p>
            <a:pPr algn="just">
              <a:lnSpc>
                <a:spcPct val="115000"/>
              </a:lnSpc>
              <a:buClr>
                <a:schemeClr val="accent1">
                  <a:lumMod val="50000"/>
                </a:schemeClr>
              </a:buClr>
              <a:buFont typeface="Wingdings" panose="05000000000000000000" pitchFamily="2" charset="2"/>
              <a:buChar char="q"/>
            </a:pPr>
            <a:r>
              <a:rPr lang="en-US" sz="1600" dirty="0"/>
              <a:t>Out of 99%, 6% were therapeutic errors</a:t>
            </a:r>
          </a:p>
        </p:txBody>
      </p:sp>
      <p:sp>
        <p:nvSpPr>
          <p:cNvPr id="16" name="Text Placeholder 8">
            <a:extLst>
              <a:ext uri="{FF2B5EF4-FFF2-40B4-BE49-F238E27FC236}">
                <a16:creationId xmlns:a16="http://schemas.microsoft.com/office/drawing/2014/main" id="{14B7F319-8456-0451-F5EE-DCAFECB8A78E}"/>
              </a:ext>
            </a:extLst>
          </p:cNvPr>
          <p:cNvSpPr txBox="1">
            <a:spLocks/>
          </p:cNvSpPr>
          <p:nvPr/>
        </p:nvSpPr>
        <p:spPr>
          <a:xfrm>
            <a:off x="3140244" y="2802239"/>
            <a:ext cx="2934633" cy="3554111"/>
          </a:xfrm>
          <a:prstGeom prst="rect">
            <a:avLst/>
          </a:prstGeom>
        </p:spPr>
        <p:txBody>
          <a:bodyPr/>
          <a:lstStyle>
            <a:lvl1pPr marL="457200" indent="-457200" algn="l" defTabSz="457200" rtl="0" eaLnBrk="1" latinLnBrk="0" hangingPunct="1">
              <a:spcBef>
                <a:spcPct val="20000"/>
              </a:spcBef>
              <a:buFontTx/>
              <a:buBlip>
                <a:blip r:embed="rId7"/>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buClr>
                <a:schemeClr val="accent1">
                  <a:lumMod val="50000"/>
                </a:schemeClr>
              </a:buClr>
              <a:buFont typeface="Wingdings" panose="05000000000000000000" pitchFamily="2" charset="2"/>
              <a:buChar char="q"/>
            </a:pPr>
            <a:r>
              <a:rPr lang="en-US" sz="1600" dirty="0"/>
              <a:t>Statement should appear in the “How Supplied/Storage and Handling” section </a:t>
            </a:r>
          </a:p>
          <a:p>
            <a:pPr algn="just">
              <a:lnSpc>
                <a:spcPct val="115000"/>
              </a:lnSpc>
              <a:buClr>
                <a:schemeClr val="accent1">
                  <a:lumMod val="50000"/>
                </a:schemeClr>
              </a:buClr>
              <a:buFont typeface="Wingdings" panose="05000000000000000000" pitchFamily="2" charset="2"/>
              <a:buChar char="q"/>
            </a:pPr>
            <a:r>
              <a:rPr lang="en-US" sz="1600" dirty="0"/>
              <a:t>Should only be used when the drug packaging has been shown to comply with the applicable CPSC regulatory standards and test procedures for CRP</a:t>
            </a:r>
          </a:p>
          <a:p>
            <a:pPr algn="just">
              <a:lnSpc>
                <a:spcPct val="115000"/>
              </a:lnSpc>
              <a:buClr>
                <a:schemeClr val="accent1">
                  <a:lumMod val="50000"/>
                </a:schemeClr>
              </a:buClr>
              <a:buFont typeface="Wingdings" panose="05000000000000000000" pitchFamily="2" charset="2"/>
              <a:buChar char="q"/>
            </a:pPr>
            <a:endParaRPr lang="en-US" sz="1600" dirty="0"/>
          </a:p>
        </p:txBody>
      </p:sp>
      <p:sp>
        <p:nvSpPr>
          <p:cNvPr id="17" name="Text Placeholder 9">
            <a:extLst>
              <a:ext uri="{FF2B5EF4-FFF2-40B4-BE49-F238E27FC236}">
                <a16:creationId xmlns:a16="http://schemas.microsoft.com/office/drawing/2014/main" id="{369D1B1A-6CD3-CEE7-C735-10736232FB4E}"/>
              </a:ext>
            </a:extLst>
          </p:cNvPr>
          <p:cNvSpPr txBox="1">
            <a:spLocks/>
          </p:cNvSpPr>
          <p:nvPr/>
        </p:nvSpPr>
        <p:spPr>
          <a:xfrm>
            <a:off x="6156322" y="2802239"/>
            <a:ext cx="2934632" cy="3554109"/>
          </a:xfrm>
          <a:prstGeom prst="rect">
            <a:avLst/>
          </a:prstGeom>
        </p:spPr>
        <p:txBody>
          <a:bodyPr/>
          <a:lstStyle>
            <a:lvl1pPr marL="457200" indent="-457200" algn="l" defTabSz="457200" rtl="0" eaLnBrk="1" latinLnBrk="0" hangingPunct="1">
              <a:spcBef>
                <a:spcPct val="20000"/>
              </a:spcBef>
              <a:buFontTx/>
              <a:buBlip>
                <a:blip r:embed="rId7"/>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15000"/>
              </a:lnSpc>
              <a:buClr>
                <a:schemeClr val="accent1">
                  <a:lumMod val="50000"/>
                </a:schemeClr>
              </a:buClr>
              <a:buFont typeface="Wingdings" panose="05000000000000000000" pitchFamily="2" charset="2"/>
              <a:buChar char="q"/>
            </a:pPr>
            <a:r>
              <a:rPr lang="en-US" sz="1600" dirty="0"/>
              <a:t>Misbranding of a drug</a:t>
            </a:r>
          </a:p>
          <a:p>
            <a:pPr algn="just">
              <a:lnSpc>
                <a:spcPct val="115000"/>
              </a:lnSpc>
              <a:buClr>
                <a:schemeClr val="accent1">
                  <a:lumMod val="50000"/>
                </a:schemeClr>
              </a:buClr>
              <a:buFont typeface="Wingdings" panose="05000000000000000000" pitchFamily="2" charset="2"/>
              <a:buChar char="q"/>
            </a:pPr>
            <a:r>
              <a:rPr lang="en-US" sz="1600" dirty="0"/>
              <a:t>Penalties</a:t>
            </a:r>
          </a:p>
          <a:p>
            <a:pPr algn="just">
              <a:lnSpc>
                <a:spcPct val="115000"/>
              </a:lnSpc>
              <a:buClr>
                <a:schemeClr val="accent1">
                  <a:lumMod val="50000"/>
                </a:schemeClr>
              </a:buClr>
              <a:buFont typeface="Wingdings" panose="05000000000000000000" pitchFamily="2" charset="2"/>
              <a:buChar char="q"/>
            </a:pPr>
            <a:r>
              <a:rPr lang="en-US" sz="1600" dirty="0"/>
              <a:t>Product recalls</a:t>
            </a:r>
          </a:p>
        </p:txBody>
      </p:sp>
      <p:sp>
        <p:nvSpPr>
          <p:cNvPr id="3" name="Title 1">
            <a:extLst>
              <a:ext uri="{FF2B5EF4-FFF2-40B4-BE49-F238E27FC236}">
                <a16:creationId xmlns:a16="http://schemas.microsoft.com/office/drawing/2014/main" id="{B7A3FE6F-9BD7-F782-6048-3C4CD891C841}"/>
              </a:ext>
            </a:extLst>
          </p:cNvPr>
          <p:cNvSpPr>
            <a:spLocks noGrp="1"/>
          </p:cNvSpPr>
          <p:nvPr>
            <p:ph type="title"/>
          </p:nvPr>
        </p:nvSpPr>
        <p:spPr>
          <a:xfrm>
            <a:off x="457200" y="141122"/>
            <a:ext cx="8229600" cy="1143000"/>
          </a:xfrm>
        </p:spPr>
        <p:txBody>
          <a:bodyPr/>
          <a:lstStyle/>
          <a:p>
            <a:r>
              <a:rPr lang="en-US" sz="3200" dirty="0"/>
              <a:t>Need for child-resistant packaging (CRP)</a:t>
            </a:r>
            <a:endParaRPr lang="en-US" dirty="0"/>
          </a:p>
        </p:txBody>
      </p:sp>
    </p:spTree>
    <p:extLst>
      <p:ext uri="{BB962C8B-B14F-4D97-AF65-F5344CB8AC3E}">
        <p14:creationId xmlns:p14="http://schemas.microsoft.com/office/powerpoint/2010/main" val="366326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22"/>
            <a:ext cx="8229600" cy="1143000"/>
          </a:xfrm>
        </p:spPr>
        <p:txBody>
          <a:bodyPr/>
          <a:lstStyle/>
          <a:p>
            <a:r>
              <a:rPr lang="en-US" sz="3200" dirty="0"/>
              <a:t>Need for CRP</a:t>
            </a:r>
            <a:endParaRPr lang="en-US" dirty="0"/>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4</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graphicFrame>
        <p:nvGraphicFramePr>
          <p:cNvPr id="8" name="Chart 7">
            <a:extLst>
              <a:ext uri="{FF2B5EF4-FFF2-40B4-BE49-F238E27FC236}">
                <a16:creationId xmlns:a16="http://schemas.microsoft.com/office/drawing/2014/main" id="{A0C0ED83-4E56-E597-5061-69BCA0BBDC58}"/>
              </a:ext>
            </a:extLst>
          </p:cNvPr>
          <p:cNvGraphicFramePr>
            <a:graphicFrameLocks/>
          </p:cNvGraphicFramePr>
          <p:nvPr>
            <p:extLst>
              <p:ext uri="{D42A27DB-BD31-4B8C-83A1-F6EECF244321}">
                <p14:modId xmlns:p14="http://schemas.microsoft.com/office/powerpoint/2010/main" val="2205186354"/>
              </p:ext>
            </p:extLst>
          </p:nvPr>
        </p:nvGraphicFramePr>
        <p:xfrm>
          <a:off x="923934" y="1539464"/>
          <a:ext cx="7356465" cy="447003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D7C99AB3-8404-85AB-915A-1C169A0C3521}"/>
              </a:ext>
            </a:extLst>
          </p:cNvPr>
          <p:cNvSpPr txBox="1"/>
          <p:nvPr/>
        </p:nvSpPr>
        <p:spPr>
          <a:xfrm>
            <a:off x="213360" y="6134033"/>
            <a:ext cx="6096000" cy="246221"/>
          </a:xfrm>
          <a:prstGeom prst="rect">
            <a:avLst/>
          </a:prstGeom>
          <a:noFill/>
        </p:spPr>
        <p:txBody>
          <a:bodyPr wrap="square">
            <a:spAutoFit/>
          </a:bodyPr>
          <a:lstStyle/>
          <a:p>
            <a:r>
              <a:rPr lang="en-US" sz="1000" baseline="30000" dirty="0"/>
              <a:t>1</a:t>
            </a:r>
            <a:r>
              <a:rPr lang="en-US" sz="1000" dirty="0"/>
              <a:t>WHO (2008), Global Burden of Disease: 2004 update</a:t>
            </a:r>
          </a:p>
        </p:txBody>
      </p:sp>
    </p:spTree>
    <p:extLst>
      <p:ext uri="{BB962C8B-B14F-4D97-AF65-F5344CB8AC3E}">
        <p14:creationId xmlns:p14="http://schemas.microsoft.com/office/powerpoint/2010/main" val="182708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lstStyle/>
          <a:p>
            <a:r>
              <a:rPr lang="en-US" sz="3600" dirty="0"/>
              <a:t>Benefits of CRP</a:t>
            </a:r>
            <a:endParaRPr lang="en-US" dirty="0"/>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5</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3" name="Text Placeholder 15">
            <a:extLst>
              <a:ext uri="{FF2B5EF4-FFF2-40B4-BE49-F238E27FC236}">
                <a16:creationId xmlns:a16="http://schemas.microsoft.com/office/drawing/2014/main" id="{51CB9F8C-E026-42D3-1AFF-6AC544B809D2}"/>
              </a:ext>
            </a:extLst>
          </p:cNvPr>
          <p:cNvSpPr txBox="1">
            <a:spLocks/>
          </p:cNvSpPr>
          <p:nvPr/>
        </p:nvSpPr>
        <p:spPr>
          <a:xfrm>
            <a:off x="457199" y="1506538"/>
            <a:ext cx="8229601" cy="3055302"/>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t>CRP is regarded as an important public health safety tool for avoiding harmful outcomes related to unsupervised pediatric ingestions. </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2000" dirty="0"/>
              <a:t>CRP is also one of the best-documented successes in preventing the unintentional poisoning of children.</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GB" sz="2000" dirty="0"/>
              <a:t>Remarkable declines in reported deaths from ingestions of toxic household products by children.</a:t>
            </a:r>
          </a:p>
        </p:txBody>
      </p:sp>
    </p:spTree>
    <p:extLst>
      <p:ext uri="{BB962C8B-B14F-4D97-AF65-F5344CB8AC3E}">
        <p14:creationId xmlns:p14="http://schemas.microsoft.com/office/powerpoint/2010/main" val="228988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6</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3" name="Text Placeholder 11">
            <a:extLst>
              <a:ext uri="{FF2B5EF4-FFF2-40B4-BE49-F238E27FC236}">
                <a16:creationId xmlns:a16="http://schemas.microsoft.com/office/drawing/2014/main" id="{3A0AD9E1-8037-8100-8FB2-AE1E53FF0E42}"/>
              </a:ext>
            </a:extLst>
          </p:cNvPr>
          <p:cNvSpPr txBox="1">
            <a:spLocks/>
          </p:cNvSpPr>
          <p:nvPr/>
        </p:nvSpPr>
        <p:spPr>
          <a:xfrm>
            <a:off x="138555" y="2557747"/>
            <a:ext cx="4297680" cy="3840480"/>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accent1">
                  <a:lumMod val="50000"/>
                </a:schemeClr>
              </a:buClr>
              <a:buFont typeface="Wingdings" panose="05000000000000000000" pitchFamily="2" charset="2"/>
              <a:buChar char="q"/>
            </a:pPr>
            <a:r>
              <a:rPr lang="en-US" sz="2400" dirty="0"/>
              <a:t>P</a:t>
            </a:r>
            <a:r>
              <a:rPr lang="en-US" sz="1800" dirty="0"/>
              <a:t>rovide tamper evidence</a:t>
            </a:r>
          </a:p>
          <a:p>
            <a:pPr>
              <a:buClr>
                <a:schemeClr val="accent1">
                  <a:lumMod val="50000"/>
                </a:schemeClr>
              </a:buClr>
              <a:buFont typeface="Wingdings" panose="05000000000000000000" pitchFamily="2" charset="2"/>
              <a:buChar char="q"/>
            </a:pPr>
            <a:r>
              <a:rPr lang="en-US" sz="2400" dirty="0"/>
              <a:t>I</a:t>
            </a:r>
            <a:r>
              <a:rPr lang="en-US" sz="1800" dirty="0"/>
              <a:t>ncrease shelf life</a:t>
            </a:r>
          </a:p>
          <a:p>
            <a:pPr>
              <a:buClr>
                <a:schemeClr val="accent1">
                  <a:lumMod val="50000"/>
                </a:schemeClr>
              </a:buClr>
              <a:buFont typeface="Wingdings" panose="05000000000000000000" pitchFamily="2" charset="2"/>
              <a:buChar char="q"/>
            </a:pPr>
            <a:r>
              <a:rPr lang="en-US" sz="2400" dirty="0"/>
              <a:t>F</a:t>
            </a:r>
            <a:r>
              <a:rPr lang="en-US" sz="1800" dirty="0"/>
              <a:t>acilitate distribution</a:t>
            </a:r>
          </a:p>
          <a:p>
            <a:pPr>
              <a:buClr>
                <a:schemeClr val="accent1">
                  <a:lumMod val="50000"/>
                </a:schemeClr>
              </a:buClr>
              <a:buFont typeface="Wingdings" panose="05000000000000000000" pitchFamily="2" charset="2"/>
              <a:buChar char="q"/>
            </a:pPr>
            <a:r>
              <a:rPr lang="en-US" sz="2400" dirty="0"/>
              <a:t>I</a:t>
            </a:r>
            <a:r>
              <a:rPr lang="en-US" sz="1800" dirty="0"/>
              <a:t>ncrease brand awareness</a:t>
            </a:r>
          </a:p>
          <a:p>
            <a:pPr>
              <a:buClr>
                <a:schemeClr val="accent1">
                  <a:lumMod val="50000"/>
                </a:schemeClr>
              </a:buClr>
              <a:buFont typeface="Wingdings" panose="05000000000000000000" pitchFamily="2" charset="2"/>
              <a:buChar char="q"/>
            </a:pPr>
            <a:r>
              <a:rPr lang="en-US" sz="2400" dirty="0"/>
              <a:t>F</a:t>
            </a:r>
            <a:r>
              <a:rPr lang="en-US" sz="1800" dirty="0"/>
              <a:t>acilitate compliance with pharmaceutical regimens</a:t>
            </a:r>
          </a:p>
          <a:p>
            <a:pPr>
              <a:buClr>
                <a:schemeClr val="accent1">
                  <a:lumMod val="50000"/>
                </a:schemeClr>
              </a:buClr>
              <a:buFont typeface="Wingdings" panose="05000000000000000000" pitchFamily="2" charset="2"/>
              <a:buChar char="q"/>
            </a:pPr>
            <a:r>
              <a:rPr lang="en-US" sz="2400" dirty="0"/>
              <a:t>P</a:t>
            </a:r>
            <a:r>
              <a:rPr lang="en-US" sz="1800" dirty="0"/>
              <a:t>revent counterfeiting and diversion</a:t>
            </a:r>
          </a:p>
          <a:p>
            <a:pPr>
              <a:buClr>
                <a:schemeClr val="accent1">
                  <a:lumMod val="50000"/>
                </a:schemeClr>
              </a:buClr>
              <a:buFont typeface="Wingdings" panose="05000000000000000000" pitchFamily="2" charset="2"/>
              <a:buChar char="q"/>
            </a:pPr>
            <a:r>
              <a:rPr lang="en-US" sz="2400" dirty="0"/>
              <a:t>P</a:t>
            </a:r>
            <a:r>
              <a:rPr lang="en-US" sz="1800" dirty="0"/>
              <a:t>rotect each dosage unit from the time of manufacturing until ingestion</a:t>
            </a:r>
          </a:p>
        </p:txBody>
      </p:sp>
      <p:sp>
        <p:nvSpPr>
          <p:cNvPr id="6" name="Text Placeholder 12">
            <a:extLst>
              <a:ext uri="{FF2B5EF4-FFF2-40B4-BE49-F238E27FC236}">
                <a16:creationId xmlns:a16="http://schemas.microsoft.com/office/drawing/2014/main" id="{9B113CDC-138A-F3E7-72DB-98EBF10061D6}"/>
              </a:ext>
            </a:extLst>
          </p:cNvPr>
          <p:cNvSpPr txBox="1">
            <a:spLocks/>
          </p:cNvSpPr>
          <p:nvPr/>
        </p:nvSpPr>
        <p:spPr>
          <a:xfrm>
            <a:off x="4754880" y="2557747"/>
            <a:ext cx="4250565" cy="3840480"/>
          </a:xfrm>
          <a:prstGeom prst="rect">
            <a:avLst/>
          </a:prstGeom>
        </p:spPr>
        <p:txBody>
          <a:bodyPr/>
          <a:lstStyle>
            <a:lvl1pPr marL="457200" indent="-457200" algn="l" defTabSz="457200" rtl="0" eaLnBrk="1" latinLnBrk="0" hangingPunct="1">
              <a:spcBef>
                <a:spcPct val="20000"/>
              </a:spcBef>
              <a:buFontTx/>
              <a:buBlip>
                <a:blip r:embed="rId2"/>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accent1">
                  <a:lumMod val="50000"/>
                </a:schemeClr>
              </a:buClr>
              <a:buFont typeface="Wingdings" panose="05000000000000000000" pitchFamily="2" charset="2"/>
              <a:buChar char="q"/>
            </a:pPr>
            <a:r>
              <a:rPr lang="en-US" sz="2400" dirty="0"/>
              <a:t>R</a:t>
            </a:r>
            <a:r>
              <a:rPr lang="en-US" sz="1800" dirty="0"/>
              <a:t>educe the likelihood of medication errors</a:t>
            </a:r>
          </a:p>
          <a:p>
            <a:pPr>
              <a:buClr>
                <a:schemeClr val="accent1">
                  <a:lumMod val="50000"/>
                </a:schemeClr>
              </a:buClr>
              <a:buFont typeface="Wingdings" panose="05000000000000000000" pitchFamily="2" charset="2"/>
              <a:buChar char="q"/>
            </a:pPr>
            <a:r>
              <a:rPr lang="en-US" sz="2400" dirty="0"/>
              <a:t>E</a:t>
            </a:r>
            <a:r>
              <a:rPr lang="en-US" sz="1800" dirty="0"/>
              <a:t>nhance portability</a:t>
            </a:r>
          </a:p>
          <a:p>
            <a:pPr>
              <a:buClr>
                <a:schemeClr val="accent1">
                  <a:lumMod val="50000"/>
                </a:schemeClr>
              </a:buClr>
              <a:buFont typeface="Wingdings" panose="05000000000000000000" pitchFamily="2" charset="2"/>
              <a:buChar char="q"/>
            </a:pPr>
            <a:r>
              <a:rPr lang="en-US" sz="2400" dirty="0"/>
              <a:t>E</a:t>
            </a:r>
            <a:r>
              <a:rPr lang="en-US" sz="1800" dirty="0"/>
              <a:t>nsure product protection</a:t>
            </a:r>
          </a:p>
          <a:p>
            <a:pPr>
              <a:buClr>
                <a:schemeClr val="accent1">
                  <a:lumMod val="50000"/>
                </a:schemeClr>
              </a:buClr>
              <a:buFont typeface="Wingdings" panose="05000000000000000000" pitchFamily="2" charset="2"/>
              <a:buChar char="q"/>
            </a:pPr>
            <a:r>
              <a:rPr lang="en-US" sz="2400" dirty="0"/>
              <a:t>O</a:t>
            </a:r>
            <a:r>
              <a:rPr lang="en-US" sz="1800" dirty="0"/>
              <a:t>ffer superior child-resistance</a:t>
            </a:r>
          </a:p>
        </p:txBody>
      </p:sp>
      <p:sp>
        <p:nvSpPr>
          <p:cNvPr id="8" name="Text Placeholder 1">
            <a:extLst>
              <a:ext uri="{FF2B5EF4-FFF2-40B4-BE49-F238E27FC236}">
                <a16:creationId xmlns:a16="http://schemas.microsoft.com/office/drawing/2014/main" id="{0230BC3D-36A0-F219-162A-28D7534C6EED}"/>
              </a:ext>
            </a:extLst>
          </p:cNvPr>
          <p:cNvSpPr txBox="1">
            <a:spLocks/>
          </p:cNvSpPr>
          <p:nvPr/>
        </p:nvSpPr>
        <p:spPr>
          <a:xfrm>
            <a:off x="138555" y="1994686"/>
            <a:ext cx="4297680" cy="548640"/>
          </a:xfrm>
          <a:prstGeom prst="rect">
            <a:avLst/>
          </a:prstGeom>
          <a:solidFill>
            <a:schemeClr val="accent1">
              <a:lumMod val="75000"/>
            </a:schemeClr>
          </a:solidFill>
        </p:spPr>
        <p:txBody>
          <a:bodyPr lIns="0" anchor="ctr"/>
          <a:lstStyle>
            <a:lvl1pPr marL="228600" indent="-228600" algn="l" defTabSz="914400" rtl="0" eaLnBrk="1" latinLnBrk="0" hangingPunct="1">
              <a:lnSpc>
                <a:spcPct val="100000"/>
              </a:lnSpc>
              <a:spcBef>
                <a:spcPts val="600"/>
              </a:spcBef>
              <a:spcAft>
                <a:spcPts val="0"/>
              </a:spcAft>
              <a:buClr>
                <a:schemeClr val="tx2"/>
              </a:buClr>
              <a:buFont typeface="Arial" panose="020B0604020202020204" pitchFamily="34" charset="0"/>
              <a:buChar char="•"/>
              <a:defRPr sz="1800" b="0" i="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100000"/>
              </a:lnSpc>
              <a:spcBef>
                <a:spcPts val="600"/>
              </a:spcBef>
              <a:spcAft>
                <a:spcPts val="0"/>
              </a:spcAft>
              <a:buClr>
                <a:schemeClr val="tx2"/>
              </a:buClr>
              <a:buFont typeface="Arial" panose="020B0604020202020204" pitchFamily="34" charset="0"/>
              <a:buChar char="•"/>
              <a:defRPr sz="1600" b="0" i="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100000"/>
              </a:lnSpc>
              <a:spcBef>
                <a:spcPts val="600"/>
              </a:spcBef>
              <a:spcAft>
                <a:spcPts val="0"/>
              </a:spcAft>
              <a:buClr>
                <a:schemeClr val="tx2"/>
              </a:buClr>
              <a:buFont typeface="Arial" panose="020B0604020202020204" pitchFamily="34" charset="0"/>
              <a:buChar char="•"/>
              <a:defRPr sz="1500" b="0" i="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100000"/>
              </a:lnSpc>
              <a:spcBef>
                <a:spcPts val="600"/>
              </a:spcBef>
              <a:spcAft>
                <a:spcPts val="0"/>
              </a:spcAft>
              <a:buClr>
                <a:schemeClr val="tx2"/>
              </a:buClr>
              <a:buFont typeface="Arial" panose="020B0604020202020204" pitchFamily="34" charset="0"/>
              <a:buChar char="•"/>
              <a:defRPr sz="1400" b="0" i="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100000"/>
              </a:lnSpc>
              <a:spcBef>
                <a:spcPts val="600"/>
              </a:spcBef>
              <a:spcAft>
                <a:spcPts val="0"/>
              </a:spcAft>
              <a:buClr>
                <a:schemeClr val="tx2"/>
              </a:buClr>
              <a:buFont typeface="Arial" panose="020B0604020202020204" pitchFamily="34" charset="0"/>
              <a:buChar char="•"/>
              <a:defRPr lang="en-CO" sz="1300" b="0" i="0" kern="1200" dirty="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2"/>
                </a:solidFill>
                <a:latin typeface="+mn-lt"/>
              </a:rPr>
              <a:t>Unit-of-use</a:t>
            </a:r>
            <a:r>
              <a:rPr lang="en-US" sz="1800" i="0" u="none" strike="noStrike" baseline="0" dirty="0">
                <a:solidFill>
                  <a:schemeClr val="bg2"/>
                </a:solidFill>
                <a:latin typeface="+mn-lt"/>
              </a:rPr>
              <a:t> formats for manufacturers</a:t>
            </a:r>
            <a:endParaRPr lang="en-US" dirty="0">
              <a:solidFill>
                <a:schemeClr val="bg2"/>
              </a:solidFill>
              <a:latin typeface="+mn-lt"/>
            </a:endParaRPr>
          </a:p>
        </p:txBody>
      </p:sp>
      <p:sp>
        <p:nvSpPr>
          <p:cNvPr id="9" name="Text Placeholder 3">
            <a:extLst>
              <a:ext uri="{FF2B5EF4-FFF2-40B4-BE49-F238E27FC236}">
                <a16:creationId xmlns:a16="http://schemas.microsoft.com/office/drawing/2014/main" id="{F8C69BFF-6394-B7B7-383F-AFE3E81A704F}"/>
              </a:ext>
            </a:extLst>
          </p:cNvPr>
          <p:cNvSpPr txBox="1">
            <a:spLocks/>
          </p:cNvSpPr>
          <p:nvPr/>
        </p:nvSpPr>
        <p:spPr>
          <a:xfrm>
            <a:off x="4707765" y="1986172"/>
            <a:ext cx="4297680" cy="548640"/>
          </a:xfrm>
          <a:prstGeom prst="rect">
            <a:avLst/>
          </a:prstGeom>
          <a:solidFill>
            <a:schemeClr val="accent1">
              <a:lumMod val="75000"/>
            </a:schemeClr>
          </a:solidFill>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1200"/>
              </a:spcBef>
              <a:buNone/>
            </a:pPr>
            <a:r>
              <a:rPr lang="en-US" sz="1800" i="0" u="none" strike="noStrike" baseline="0" dirty="0">
                <a:solidFill>
                  <a:schemeClr val="bg2"/>
                </a:solidFill>
                <a:latin typeface="+mn-lt"/>
              </a:rPr>
              <a:t>Unit dose formats for </a:t>
            </a:r>
            <a:r>
              <a:rPr lang="en-US" sz="1800" dirty="0">
                <a:solidFill>
                  <a:schemeClr val="bg2"/>
                </a:solidFill>
                <a:latin typeface="+mn-lt"/>
              </a:rPr>
              <a:t>consumers</a:t>
            </a:r>
          </a:p>
        </p:txBody>
      </p:sp>
      <p:sp>
        <p:nvSpPr>
          <p:cNvPr id="2" name="Title 1">
            <a:extLst>
              <a:ext uri="{FF2B5EF4-FFF2-40B4-BE49-F238E27FC236}">
                <a16:creationId xmlns:a16="http://schemas.microsoft.com/office/drawing/2014/main" id="{5F1F6957-0C69-1C0F-77DF-09F659850BDB}"/>
              </a:ext>
            </a:extLst>
          </p:cNvPr>
          <p:cNvSpPr>
            <a:spLocks noGrp="1"/>
          </p:cNvSpPr>
          <p:nvPr>
            <p:ph type="title"/>
          </p:nvPr>
        </p:nvSpPr>
        <p:spPr>
          <a:xfrm>
            <a:off x="321435" y="274176"/>
            <a:ext cx="8229600" cy="1143000"/>
          </a:xfrm>
        </p:spPr>
        <p:txBody>
          <a:bodyPr/>
          <a:lstStyle/>
          <a:p>
            <a:r>
              <a:rPr lang="en-US" sz="3600" dirty="0"/>
              <a:t>Unit dose formats and their benefits</a:t>
            </a:r>
            <a:endParaRPr lang="en-US" dirty="0"/>
          </a:p>
        </p:txBody>
      </p:sp>
      <p:sp>
        <p:nvSpPr>
          <p:cNvPr id="10" name="TextBox 9">
            <a:extLst>
              <a:ext uri="{FF2B5EF4-FFF2-40B4-BE49-F238E27FC236}">
                <a16:creationId xmlns:a16="http://schemas.microsoft.com/office/drawing/2014/main" id="{5D324EDF-7D25-0521-C607-C7ADADA8D837}"/>
              </a:ext>
            </a:extLst>
          </p:cNvPr>
          <p:cNvSpPr txBox="1"/>
          <p:nvPr/>
        </p:nvSpPr>
        <p:spPr>
          <a:xfrm>
            <a:off x="333885" y="1228081"/>
            <a:ext cx="8488680" cy="726609"/>
          </a:xfrm>
          <a:prstGeom prst="rect">
            <a:avLst/>
          </a:prstGeom>
          <a:noFill/>
        </p:spPr>
        <p:txBody>
          <a:bodyPr wrap="square">
            <a:spAutoFit/>
          </a:bodyPr>
          <a:lstStyle/>
          <a:p>
            <a:pPr algn="just">
              <a:lnSpc>
                <a:spcPct val="120000"/>
              </a:lnSpc>
            </a:pPr>
            <a:r>
              <a:rPr lang="en-US" dirty="0">
                <a:latin typeface="Arial"/>
                <a:cs typeface="Arial"/>
              </a:rPr>
              <a:t>A unit dose is the </a:t>
            </a:r>
            <a:r>
              <a:rPr lang="en-US" b="1" dirty="0">
                <a:latin typeface="Arial"/>
                <a:cs typeface="Arial"/>
              </a:rPr>
              <a:t>amount of medication administered to a patient in a single dose</a:t>
            </a:r>
            <a:r>
              <a:rPr lang="en-US" dirty="0">
                <a:latin typeface="Arial"/>
                <a:cs typeface="Arial"/>
              </a:rPr>
              <a:t>. </a:t>
            </a:r>
          </a:p>
        </p:txBody>
      </p:sp>
    </p:spTree>
    <p:extLst>
      <p:ext uri="{BB962C8B-B14F-4D97-AF65-F5344CB8AC3E}">
        <p14:creationId xmlns:p14="http://schemas.microsoft.com/office/powerpoint/2010/main" val="346906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391"/>
            <a:ext cx="8229600" cy="1143000"/>
          </a:xfrm>
        </p:spPr>
        <p:txBody>
          <a:bodyPr/>
          <a:lstStyle/>
          <a:p>
            <a:r>
              <a:rPr lang="en-US" sz="3200" dirty="0"/>
              <a:t>Regulatory requirements</a:t>
            </a:r>
            <a:endParaRPr lang="en-US" dirty="0"/>
          </a:p>
        </p:txBody>
      </p:sp>
      <p:sp>
        <p:nvSpPr>
          <p:cNvPr id="4" name="Slide Number Placeholder 3"/>
          <p:cNvSpPr>
            <a:spLocks noGrp="1"/>
          </p:cNvSpPr>
          <p:nvPr>
            <p:ph type="sldNum" sz="quarter" idx="4"/>
          </p:nvPr>
        </p:nvSpPr>
        <p:spPr/>
        <p:txBody>
          <a:bodyPr/>
          <a:lstStyle/>
          <a:p>
            <a:r>
              <a:rPr lang="en-US" dirty="0"/>
              <a:t>Page </a:t>
            </a:r>
            <a:fld id="{127D9164-07AF-9947-BAED-B5CA6D2A48F4}" type="slidenum">
              <a:rPr lang="en-US" smtClean="0"/>
              <a:pPr/>
              <a:t>7</a:t>
            </a:fld>
            <a:endParaRPr lang="en-US" dirty="0"/>
          </a:p>
        </p:txBody>
      </p:sp>
      <p:sp>
        <p:nvSpPr>
          <p:cNvPr id="5" name="Date Placeholder 4"/>
          <p:cNvSpPr>
            <a:spLocks noGrp="1"/>
          </p:cNvSpPr>
          <p:nvPr>
            <p:ph type="dt" sz="half" idx="2"/>
          </p:nvPr>
        </p:nvSpPr>
        <p:spPr/>
        <p:txBody>
          <a:bodyPr/>
          <a:lstStyle/>
          <a:p>
            <a:r>
              <a:rPr lang="en-US" dirty="0"/>
              <a:t>© 2019 DIA, Inc. All rights reserved.</a:t>
            </a:r>
          </a:p>
        </p:txBody>
      </p:sp>
      <p:sp>
        <p:nvSpPr>
          <p:cNvPr id="3" name="Content Placeholder 2">
            <a:extLst>
              <a:ext uri="{FF2B5EF4-FFF2-40B4-BE49-F238E27FC236}">
                <a16:creationId xmlns:a16="http://schemas.microsoft.com/office/drawing/2014/main" id="{676B7C6B-B4B9-40B0-333B-8E219B2C0039}"/>
              </a:ext>
            </a:extLst>
          </p:cNvPr>
          <p:cNvSpPr>
            <a:spLocks noGrp="1"/>
          </p:cNvSpPr>
          <p:nvPr>
            <p:ph idx="1"/>
          </p:nvPr>
        </p:nvSpPr>
        <p:spPr>
          <a:xfrm>
            <a:off x="457200" y="1209040"/>
            <a:ext cx="8229600" cy="5323840"/>
          </a:xfrm>
        </p:spPr>
        <p:txBody>
          <a:bodyPr>
            <a:normAutofit fontScale="92500" lnSpcReduction="20000"/>
          </a:bodyPr>
          <a:lstStyle/>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US FDA’s Consumer Product Safety Commission’s (CPSC) special packaging standards or child-resistant packaging (CRP) standards are applicable for most oral prescription drugs, many nonprescription drug products, and a wide range of household products.</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The “Poisons Prevention Packaging Act” (PPPA) provides that products that can be harmful to children must be packaged in a child-resistant way.</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 Child-resistant packaging began in America in 1970. </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ISO 8317 (2015) </a:t>
            </a:r>
            <a:r>
              <a:rPr lang="en-US" sz="1800" dirty="0">
                <a:sym typeface="Symbol" panose="05050102010706020507" pitchFamily="18" charset="2"/>
              </a:rPr>
              <a:t></a:t>
            </a:r>
            <a:r>
              <a:rPr lang="en-US" sz="1800" dirty="0"/>
              <a:t> International standard for re-closable child-resistant packaging. It applies to pharmaceutical and chemical products. </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EN 862 (2016) </a:t>
            </a:r>
            <a:r>
              <a:rPr lang="en-US" sz="1800" dirty="0">
                <a:sym typeface="Symbol" panose="05050102010706020507" pitchFamily="18" charset="2"/>
              </a:rPr>
              <a:t></a:t>
            </a:r>
            <a:r>
              <a:rPr lang="en-US" sz="1800" dirty="0"/>
              <a:t> equivalent to ISO 28862 (2018) </a:t>
            </a:r>
            <a:r>
              <a:rPr lang="en-US" sz="1800" dirty="0">
                <a:sym typeface="Symbol" panose="05050102010706020507" pitchFamily="18" charset="2"/>
              </a:rPr>
              <a:t></a:t>
            </a:r>
            <a:r>
              <a:rPr lang="en-US" sz="1800" dirty="0"/>
              <a:t> International standard for non-re-closable child-resistant packaging for non-pharmaceutical products.</a:t>
            </a:r>
          </a:p>
          <a:p>
            <a:pPr algn="just">
              <a:lnSpc>
                <a:spcPct val="150000"/>
              </a:lnSpc>
              <a:spcBef>
                <a:spcPts val="600"/>
              </a:spcBef>
              <a:spcAft>
                <a:spcPts val="600"/>
              </a:spcAft>
              <a:buClr>
                <a:schemeClr val="accent1">
                  <a:lumMod val="50000"/>
                </a:schemeClr>
              </a:buClr>
              <a:buFont typeface="Wingdings" panose="05000000000000000000" pitchFamily="2" charset="2"/>
              <a:buChar char="q"/>
            </a:pPr>
            <a:r>
              <a:rPr lang="en-US" sz="1800" dirty="0"/>
              <a:t>ISO 14375 (2018) </a:t>
            </a:r>
            <a:r>
              <a:rPr lang="en-US" sz="1800" dirty="0">
                <a:sym typeface="Symbol" panose="05050102010706020507" pitchFamily="18" charset="2"/>
              </a:rPr>
              <a:t></a:t>
            </a:r>
            <a:r>
              <a:rPr lang="en-US" sz="1800" dirty="0"/>
              <a:t> equivalent to EN 14375 (2016) </a:t>
            </a:r>
            <a:r>
              <a:rPr lang="en-US" sz="1800" dirty="0">
                <a:sym typeface="Symbol" panose="05050102010706020507" pitchFamily="18" charset="2"/>
              </a:rPr>
              <a:t></a:t>
            </a:r>
            <a:r>
              <a:rPr lang="en-US" sz="1800" dirty="0"/>
              <a:t> European standard for non-reclosable child-resistant packages for pharmaceutical products.</a:t>
            </a:r>
          </a:p>
        </p:txBody>
      </p:sp>
    </p:spTree>
    <p:extLst>
      <p:ext uri="{BB962C8B-B14F-4D97-AF65-F5344CB8AC3E}">
        <p14:creationId xmlns:p14="http://schemas.microsoft.com/office/powerpoint/2010/main" val="268833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7061-C100-077E-27F8-A633D85D37C3}"/>
              </a:ext>
            </a:extLst>
          </p:cNvPr>
          <p:cNvSpPr>
            <a:spLocks noGrp="1"/>
          </p:cNvSpPr>
          <p:nvPr>
            <p:ph type="title"/>
          </p:nvPr>
        </p:nvSpPr>
        <p:spPr/>
        <p:txBody>
          <a:bodyPr/>
          <a:lstStyle/>
          <a:p>
            <a:r>
              <a:rPr lang="en-US" dirty="0"/>
              <a:t>What is F value report</a:t>
            </a:r>
          </a:p>
        </p:txBody>
      </p:sp>
      <p:sp>
        <p:nvSpPr>
          <p:cNvPr id="3" name="Content Placeholder 2">
            <a:extLst>
              <a:ext uri="{FF2B5EF4-FFF2-40B4-BE49-F238E27FC236}">
                <a16:creationId xmlns:a16="http://schemas.microsoft.com/office/drawing/2014/main" id="{91EC05ED-1B3A-B072-519C-5BA0C79729AE}"/>
              </a:ext>
            </a:extLst>
          </p:cNvPr>
          <p:cNvSpPr>
            <a:spLocks noGrp="1"/>
          </p:cNvSpPr>
          <p:nvPr>
            <p:ph idx="1"/>
          </p:nvPr>
        </p:nvSpPr>
        <p:spPr>
          <a:xfrm>
            <a:off x="457200" y="1569720"/>
            <a:ext cx="8229600" cy="4312920"/>
          </a:xfrm>
        </p:spPr>
        <p:txBody>
          <a:bodyPr>
            <a:normAutofit/>
          </a:bodyPr>
          <a:lstStyle/>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This report is used to guide the design of product packaging and in the tests to evaluate safety. </a:t>
            </a:r>
          </a:p>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Generally, the F value is calculated from </a:t>
            </a:r>
            <a:r>
              <a:rPr lang="en-US" sz="2000" b="1" dirty="0"/>
              <a:t>F1 to F8. </a:t>
            </a:r>
          </a:p>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As per the child-resistant packaging norms, the </a:t>
            </a:r>
            <a:r>
              <a:rPr lang="en-US" sz="2000" b="1" dirty="0"/>
              <a:t>highest F</a:t>
            </a:r>
            <a:r>
              <a:rPr lang="en-US" sz="2000" dirty="0"/>
              <a:t> value that can be assigned to any formulation is </a:t>
            </a:r>
            <a:r>
              <a:rPr lang="en-US" sz="2000" b="1" dirty="0"/>
              <a:t>9</a:t>
            </a:r>
            <a:r>
              <a:rPr lang="en-US" sz="2000" dirty="0"/>
              <a:t>.</a:t>
            </a:r>
          </a:p>
          <a:p>
            <a:pPr algn="just">
              <a:lnSpc>
                <a:spcPct val="114000"/>
              </a:lnSpc>
              <a:spcBef>
                <a:spcPts val="600"/>
              </a:spcBef>
              <a:spcAft>
                <a:spcPts val="600"/>
              </a:spcAft>
              <a:buClr>
                <a:schemeClr val="accent1">
                  <a:lumMod val="50000"/>
                </a:schemeClr>
              </a:buClr>
              <a:buFont typeface="Wingdings" panose="05000000000000000000" pitchFamily="2" charset="2"/>
              <a:buChar char="q"/>
            </a:pPr>
            <a:r>
              <a:rPr lang="en-US" sz="2000" dirty="0"/>
              <a:t>For </a:t>
            </a:r>
            <a:r>
              <a:rPr lang="en-US" sz="2000" b="1" dirty="0"/>
              <a:t>less toxic or less harmful </a:t>
            </a:r>
            <a:r>
              <a:rPr lang="en-US" sz="2000" dirty="0"/>
              <a:t>products </a:t>
            </a:r>
            <a:r>
              <a:rPr lang="en-US" sz="2000" dirty="0">
                <a:sym typeface="Symbol" panose="05050102010706020507" pitchFamily="18" charset="2"/>
              </a:rPr>
              <a:t> </a:t>
            </a:r>
            <a:r>
              <a:rPr lang="en-US" sz="2000" dirty="0"/>
              <a:t>F value is </a:t>
            </a:r>
            <a:r>
              <a:rPr lang="en-US" sz="2000" b="1" dirty="0"/>
              <a:t>higher</a:t>
            </a:r>
            <a:r>
              <a:rPr lang="en-US" sz="2000" dirty="0"/>
              <a:t> and set as </a:t>
            </a:r>
            <a:r>
              <a:rPr lang="en-US" sz="2000" b="1" dirty="0"/>
              <a:t>F8 </a:t>
            </a:r>
            <a:r>
              <a:rPr lang="en-US" sz="2000" dirty="0">
                <a:sym typeface="Symbol" panose="05050102010706020507" pitchFamily="18" charset="2"/>
              </a:rPr>
              <a:t> </a:t>
            </a:r>
            <a:r>
              <a:rPr lang="en-US" sz="2000" dirty="0"/>
              <a:t>default limit of F8 is usually adopted in the US. </a:t>
            </a:r>
          </a:p>
          <a:p>
            <a:pPr algn="just">
              <a:spcBef>
                <a:spcPts val="600"/>
              </a:spcBef>
              <a:spcAft>
                <a:spcPts val="600"/>
              </a:spcAft>
              <a:buClr>
                <a:schemeClr val="accent1">
                  <a:lumMod val="50000"/>
                </a:schemeClr>
              </a:buClr>
              <a:buFont typeface="Wingdings" panose="05000000000000000000" pitchFamily="2" charset="2"/>
              <a:buChar char="q"/>
            </a:pPr>
            <a:r>
              <a:rPr lang="en-US" sz="2000" dirty="0"/>
              <a:t>F values for </a:t>
            </a:r>
            <a:r>
              <a:rPr lang="en-US" sz="2000" b="1" dirty="0"/>
              <a:t>highly toxic or harmful products </a:t>
            </a:r>
            <a:r>
              <a:rPr lang="en-US" sz="2000" dirty="0">
                <a:sym typeface="Symbol" panose="05050102010706020507" pitchFamily="18" charset="2"/>
              </a:rPr>
              <a:t></a:t>
            </a:r>
            <a:r>
              <a:rPr lang="en-US" sz="2000" dirty="0"/>
              <a:t> F value is usually </a:t>
            </a:r>
            <a:r>
              <a:rPr lang="en-US" sz="2000" b="1" dirty="0"/>
              <a:t>set at F1</a:t>
            </a:r>
            <a:r>
              <a:rPr lang="en-US" sz="2000" b="1" dirty="0">
                <a:sym typeface="Symbol" panose="05050102010706020507" pitchFamily="18" charset="2"/>
              </a:rPr>
              <a:t> </a:t>
            </a:r>
            <a:r>
              <a:rPr lang="en-US" sz="2000" dirty="0">
                <a:sym typeface="Symbol" panose="05050102010706020507" pitchFamily="18" charset="2"/>
              </a:rPr>
              <a:t> </a:t>
            </a:r>
            <a:r>
              <a:rPr lang="en-US" sz="2000" dirty="0"/>
              <a:t>child’s access to </a:t>
            </a:r>
            <a:r>
              <a:rPr lang="en-US" sz="2000" b="1" dirty="0"/>
              <a:t>even a single unit is considered a failure</a:t>
            </a:r>
            <a:r>
              <a:rPr lang="en-US" sz="2000" dirty="0"/>
              <a:t>. </a:t>
            </a:r>
          </a:p>
        </p:txBody>
      </p:sp>
      <p:sp>
        <p:nvSpPr>
          <p:cNvPr id="4" name="Slide Number Placeholder 3">
            <a:extLst>
              <a:ext uri="{FF2B5EF4-FFF2-40B4-BE49-F238E27FC236}">
                <a16:creationId xmlns:a16="http://schemas.microsoft.com/office/drawing/2014/main" id="{F77643D2-56AA-8D8E-BB2E-B53DC0BF84BD}"/>
              </a:ext>
            </a:extLst>
          </p:cNvPr>
          <p:cNvSpPr>
            <a:spLocks noGrp="1"/>
          </p:cNvSpPr>
          <p:nvPr>
            <p:ph type="sldNum" sz="quarter" idx="4"/>
          </p:nvPr>
        </p:nvSpPr>
        <p:spPr/>
        <p:txBody>
          <a:bodyPr/>
          <a:lstStyle/>
          <a:p>
            <a:r>
              <a:rPr lang="en-US" dirty="0"/>
              <a:t>Page </a:t>
            </a:r>
            <a:fld id="{127D9164-07AF-9947-BAED-B5CA6D2A48F4}" type="slidenum">
              <a:rPr lang="en-US" smtClean="0"/>
              <a:pPr/>
              <a:t>8</a:t>
            </a:fld>
            <a:endParaRPr lang="en-US" dirty="0"/>
          </a:p>
        </p:txBody>
      </p:sp>
      <p:sp>
        <p:nvSpPr>
          <p:cNvPr id="5" name="Date Placeholder 4">
            <a:extLst>
              <a:ext uri="{FF2B5EF4-FFF2-40B4-BE49-F238E27FC236}">
                <a16:creationId xmlns:a16="http://schemas.microsoft.com/office/drawing/2014/main" id="{C0984419-DE97-B4A6-9A28-8915534C3399}"/>
              </a:ext>
            </a:extLst>
          </p:cNvPr>
          <p:cNvSpPr>
            <a:spLocks noGrp="1"/>
          </p:cNvSpPr>
          <p:nvPr>
            <p:ph type="dt" sz="half" idx="2"/>
          </p:nvPr>
        </p:nvSpPr>
        <p:spPr/>
        <p:txBody>
          <a:bodyPr/>
          <a:lstStyle/>
          <a:p>
            <a:r>
              <a:rPr lang="en-US" dirty="0"/>
              <a:t>© 2019 DIA, Inc. All rights reserved.</a:t>
            </a:r>
          </a:p>
        </p:txBody>
      </p:sp>
    </p:spTree>
    <p:extLst>
      <p:ext uri="{BB962C8B-B14F-4D97-AF65-F5344CB8AC3E}">
        <p14:creationId xmlns:p14="http://schemas.microsoft.com/office/powerpoint/2010/main" val="3937667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documents</a:t>
            </a:r>
          </a:p>
        </p:txBody>
      </p:sp>
      <p:sp>
        <p:nvSpPr>
          <p:cNvPr id="3" name="Content Placeholder 2"/>
          <p:cNvSpPr>
            <a:spLocks noGrp="1"/>
          </p:cNvSpPr>
          <p:nvPr>
            <p:ph idx="1"/>
          </p:nvPr>
        </p:nvSpPr>
        <p:spPr/>
        <p:txBody>
          <a:bodyPr>
            <a:normAutofit/>
          </a:bodyPr>
          <a:lstStyle/>
          <a:p>
            <a:pPr>
              <a:lnSpc>
                <a:spcPct val="150000"/>
              </a:lnSpc>
              <a:buClr>
                <a:schemeClr val="accent1">
                  <a:lumMod val="50000"/>
                </a:schemeClr>
              </a:buClr>
              <a:buFont typeface="Wingdings" panose="05000000000000000000" pitchFamily="2" charset="2"/>
              <a:buChar char="q"/>
            </a:pPr>
            <a:r>
              <a:rPr lang="en-US" sz="2400" dirty="0"/>
              <a:t>Labels- USPI (Innovator, client)</a:t>
            </a:r>
          </a:p>
          <a:p>
            <a:pPr>
              <a:lnSpc>
                <a:spcPct val="150000"/>
              </a:lnSpc>
              <a:buClr>
                <a:schemeClr val="accent1">
                  <a:lumMod val="50000"/>
                </a:schemeClr>
              </a:buClr>
              <a:buFont typeface="Wingdings" panose="05000000000000000000" pitchFamily="2" charset="2"/>
              <a:buChar char="q"/>
            </a:pPr>
            <a:r>
              <a:rPr lang="en-US" sz="2400" dirty="0"/>
              <a:t>Databases – Poisondex, Pubmed, Embase</a:t>
            </a:r>
          </a:p>
          <a:p>
            <a:pPr>
              <a:lnSpc>
                <a:spcPct val="150000"/>
              </a:lnSpc>
              <a:buClr>
                <a:schemeClr val="accent1">
                  <a:lumMod val="50000"/>
                </a:schemeClr>
              </a:buClr>
              <a:buFont typeface="Wingdings" panose="05000000000000000000" pitchFamily="2" charset="2"/>
              <a:buChar char="q"/>
            </a:pPr>
            <a:r>
              <a:rPr lang="en-US" sz="2400" dirty="0"/>
              <a:t>Review articles</a:t>
            </a:r>
          </a:p>
          <a:p>
            <a:pPr>
              <a:lnSpc>
                <a:spcPct val="150000"/>
              </a:lnSpc>
              <a:buClr>
                <a:schemeClr val="accent1">
                  <a:lumMod val="50000"/>
                </a:schemeClr>
              </a:buClr>
              <a:buFont typeface="Wingdings" panose="05000000000000000000" pitchFamily="2" charset="2"/>
              <a:buChar char="q"/>
            </a:pPr>
            <a:r>
              <a:rPr lang="en-US" sz="2400" dirty="0"/>
              <a:t>Case reports   </a:t>
            </a:r>
          </a:p>
        </p:txBody>
      </p:sp>
      <p:sp>
        <p:nvSpPr>
          <p:cNvPr id="5" name="Slide Number Placeholder 4"/>
          <p:cNvSpPr>
            <a:spLocks noGrp="1"/>
          </p:cNvSpPr>
          <p:nvPr>
            <p:ph type="sldNum" sz="quarter" idx="4"/>
          </p:nvPr>
        </p:nvSpPr>
        <p:spPr>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9062AE1F-540C-4721-A33B-977785713A2B}" type="slidenum">
              <a:rPr lang="en-US" smtClean="0"/>
              <a:pPr>
                <a:defRPr/>
              </a:pPr>
              <a:t>9</a:t>
            </a:fld>
            <a:endParaRPr lang="en-US" dirty="0"/>
          </a:p>
        </p:txBody>
      </p:sp>
      <p:sp>
        <p:nvSpPr>
          <p:cNvPr id="4" name="Footer Placeholder 3"/>
          <p:cNvSpPr>
            <a:spLocks noGrp="1"/>
          </p:cNvSpPr>
          <p:nvPr>
            <p:ph type="ftr" sz="quarter" idx="4294967295"/>
          </p:nvPr>
        </p:nvSpPr>
        <p:spPr>
          <a:xfrm>
            <a:off x="0" y="6484938"/>
            <a:ext cx="2895600" cy="365125"/>
          </a:xfrm>
          <a:prstGeom prst="rect">
            <a:avLst/>
          </a:prstGeom>
        </p:spPr>
        <p:txBody>
          <a:bodyPr vert="horz" lIns="91440" tIns="45720" rIns="91440" bIns="45720" rtlCol="0" anchor="ctr"/>
          <a:lstStyle>
            <a:defPPr>
              <a:defRPr lang="en-US"/>
            </a:defPPr>
            <a:lvl1pPr algn="ctr" defTabSz="457200" rtl="0" fontAlgn="auto">
              <a:spcBef>
                <a:spcPts val="0"/>
              </a:spcBef>
              <a:spcAft>
                <a:spcPts val="0"/>
              </a:spcAft>
              <a:defRPr sz="1200" b="1" kern="1200">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r>
              <a:rPr lang="en-US" dirty="0"/>
              <a:t>Proprietary and Confidential </a:t>
            </a:r>
          </a:p>
        </p:txBody>
      </p:sp>
    </p:spTree>
    <p:extLst>
      <p:ext uri="{BB962C8B-B14F-4D97-AF65-F5344CB8AC3E}">
        <p14:creationId xmlns:p14="http://schemas.microsoft.com/office/powerpoint/2010/main" val="4026490230"/>
      </p:ext>
    </p:extLst>
  </p:cSld>
  <p:clrMapOvr>
    <a:masterClrMapping/>
  </p:clrMapOvr>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30</Year>
    <Doc_x0020_Status xmlns="d9d0f46b-f6a6-4db7-a277-b2edc3298236">3</Doc_x0020_Status>
    <Retention_x0020_Schedule xmlns="d9d0f46b-f6a6-4db7-a277-b2edc3298236">1</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2298FAF1B3CDDA4D892B47E2DBEFE2D9" ma:contentTypeVersion="3" ma:contentTypeDescription="Create a new document." ma:contentTypeScope="" ma:versionID="4dca7694885e06b15a968b6331fbf95b">
  <xsd:schema xmlns:xsd="http://www.w3.org/2001/XMLSchema" xmlns:p="http://schemas.microsoft.com/office/2006/metadata/properties" xmlns:ns2="d9d0f46b-f6a6-4db7-a277-b2edc3298236" targetNamespace="http://schemas.microsoft.com/office/2006/metadata/properties" ma:root="true" ma:fieldsID="5c3fe42d6d1fb4970bcb9482213d756f"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dms="http://schemas.microsoft.com/office/2006/documentManagement/types" targetNamespace="d9d0f46b-f6a6-4db7-a277-b2edc3298236" elementFormDefault="qualified">
    <xsd:import namespace="http://schemas.microsoft.com/office/2006/documentManagement/type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38D099-2BEE-488C-80B3-6947A2EDAFB5}">
  <ds:schemaRefs>
    <ds:schemaRef ds:uri="http://purl.org/dc/terms/"/>
    <ds:schemaRef ds:uri="http://schemas.microsoft.com/office/2006/documentManagement/types"/>
    <ds:schemaRef ds:uri="http://schemas.microsoft.com/office/2006/metadata/properties"/>
    <ds:schemaRef ds:uri="http://schemas.openxmlformats.org/package/2006/metadata/core-properties"/>
    <ds:schemaRef ds:uri="d9d0f46b-f6a6-4db7-a277-b2edc3298236"/>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EE2F7C66-9693-4FF9-B20E-81745DAB3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1611</TotalTime>
  <Words>1796</Words>
  <Application>Microsoft Office PowerPoint</Application>
  <PresentationFormat>On-screen Show (4:3)</PresentationFormat>
  <Paragraphs>186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Segoe UI</vt:lpstr>
      <vt:lpstr>Wingdings</vt:lpstr>
      <vt:lpstr>Default Theme</vt:lpstr>
      <vt:lpstr>F value Reports</vt:lpstr>
      <vt:lpstr>What is F value?</vt:lpstr>
      <vt:lpstr>Need for child-resistant packaging (CRP)</vt:lpstr>
      <vt:lpstr>Need for CRP</vt:lpstr>
      <vt:lpstr>Benefits of CRP</vt:lpstr>
      <vt:lpstr>Unit dose formats and their benefits</vt:lpstr>
      <vt:lpstr>Regulatory requirements</vt:lpstr>
      <vt:lpstr>What is F value report</vt:lpstr>
      <vt:lpstr>Source documents</vt:lpstr>
      <vt:lpstr>F value document structure</vt:lpstr>
      <vt:lpstr>Background and introduction</vt:lpstr>
      <vt:lpstr>Animal toxicology</vt:lpstr>
      <vt:lpstr>Effect in humans</vt:lpstr>
      <vt:lpstr>Rationale for F value calculation </vt:lpstr>
      <vt:lpstr>Guidelines to calculate F value</vt:lpstr>
      <vt:lpstr>Example</vt:lpstr>
      <vt:lpstr>Challenges</vt:lpstr>
      <vt:lpstr>Points to remember</vt:lpstr>
      <vt:lpstr>Points to remember</vt:lpstr>
      <vt:lpstr>Resources</vt:lpstr>
      <vt:lpstr>PowerPoint Presentation</vt:lpstr>
      <vt:lpstr>Disclaimer</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Santra, Soma [Fortrea]</cp:lastModifiedBy>
  <cp:revision>118</cp:revision>
  <dcterms:created xsi:type="dcterms:W3CDTF">2014-10-03T12:08:30Z</dcterms:created>
  <dcterms:modified xsi:type="dcterms:W3CDTF">2024-02-06T15:30:33Z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0x0101007EDFF2051E4E304A84E61DD9B9CEA93D002298FAF1B3CDDA4D892B47E2DBEFE2D9</vt:lpwstr>
  </property>
</Properties>
</file>