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48" r:id="rId2"/>
    <p:sldMasterId id="2147483760" r:id="rId3"/>
    <p:sldMasterId id="2147483772" r:id="rId4"/>
    <p:sldMasterId id="2147483784" r:id="rId5"/>
    <p:sldMasterId id="2147483796" r:id="rId6"/>
  </p:sldMasterIdLst>
  <p:notesMasterIdLst>
    <p:notesMasterId r:id="rId28"/>
  </p:notesMasterIdLst>
  <p:handoutMasterIdLst>
    <p:handoutMasterId r:id="rId29"/>
  </p:handoutMasterIdLst>
  <p:sldIdLst>
    <p:sldId id="256" r:id="rId7"/>
    <p:sldId id="259" r:id="rId8"/>
    <p:sldId id="325" r:id="rId9"/>
    <p:sldId id="260" r:id="rId10"/>
    <p:sldId id="319" r:id="rId11"/>
    <p:sldId id="295" r:id="rId12"/>
    <p:sldId id="261" r:id="rId13"/>
    <p:sldId id="318" r:id="rId14"/>
    <p:sldId id="263" r:id="rId15"/>
    <p:sldId id="281" r:id="rId16"/>
    <p:sldId id="273" r:id="rId17"/>
    <p:sldId id="324" r:id="rId18"/>
    <p:sldId id="323" r:id="rId19"/>
    <p:sldId id="326" r:id="rId20"/>
    <p:sldId id="327" r:id="rId21"/>
    <p:sldId id="328" r:id="rId22"/>
    <p:sldId id="329" r:id="rId23"/>
    <p:sldId id="262" r:id="rId24"/>
    <p:sldId id="320" r:id="rId25"/>
    <p:sldId id="321" r:id="rId26"/>
    <p:sldId id="28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0"/>
    <a:srgbClr val="FFCC00"/>
    <a:srgbClr val="00CC66"/>
    <a:srgbClr val="5E61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10" autoAdjust="0"/>
  </p:normalViewPr>
  <p:slideViewPr>
    <p:cSldViewPr>
      <p:cViewPr varScale="1">
        <p:scale>
          <a:sx n="69" d="100"/>
          <a:sy n="69" d="100"/>
        </p:scale>
        <p:origin x="-7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7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pitchFamily="34" charset="0"/>
              </a:defRPr>
            </a:lvl1pPr>
          </a:lstStyle>
          <a:p>
            <a:pPr>
              <a:defRPr/>
            </a:pPr>
            <a:fld id="{5DE3739A-45A5-46CC-94D6-F911531A18A1}" type="datetime1">
              <a:rPr lang="en-US"/>
              <a:pPr>
                <a:defRPr/>
              </a:pPr>
              <a:t>3/21/2012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cs typeface="Arial" pitchFamily="34" charset="0"/>
              </a:defRPr>
            </a:lvl1pPr>
          </a:lstStyle>
          <a:p>
            <a:pPr>
              <a:defRPr/>
            </a:pPr>
            <a:fld id="{7E7F45B0-9999-491C-9BD0-447F456D5C46}" type="slidenum">
              <a:rPr lang="en-US"/>
              <a:pPr>
                <a:defRPr/>
              </a:pPr>
              <a:t>‹#›</a:t>
            </a:fld>
            <a:endParaRPr lang="en-US" dirty="0"/>
          </a:p>
        </p:txBody>
      </p:sp>
    </p:spTree>
    <p:extLst>
      <p:ext uri="{BB962C8B-B14F-4D97-AF65-F5344CB8AC3E}">
        <p14:creationId xmlns:p14="http://schemas.microsoft.com/office/powerpoint/2010/main" val="1473269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pitchFamily="34" charset="0"/>
              </a:defRPr>
            </a:lvl1pPr>
          </a:lstStyle>
          <a:p>
            <a:pPr>
              <a:defRPr/>
            </a:pPr>
            <a:fld id="{DE3F411F-9247-4049-9A14-8993C1AB16DC}" type="datetime1">
              <a:rPr lang="en-US"/>
              <a:pPr>
                <a:defRPr/>
              </a:pPr>
              <a:t>3/21/2012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cs typeface="Arial" pitchFamily="34" charset="0"/>
              </a:defRPr>
            </a:lvl1pPr>
          </a:lstStyle>
          <a:p>
            <a:pPr>
              <a:defRPr/>
            </a:pPr>
            <a:fld id="{98A097C0-B234-4360-BCA7-D9390F8B2E54}" type="slidenum">
              <a:rPr lang="en-US"/>
              <a:pPr>
                <a:defRPr/>
              </a:pPr>
              <a:t>‹#›</a:t>
            </a:fld>
            <a:endParaRPr lang="en-US" dirty="0"/>
          </a:p>
        </p:txBody>
      </p:sp>
    </p:spTree>
    <p:extLst>
      <p:ext uri="{BB962C8B-B14F-4D97-AF65-F5344CB8AC3E}">
        <p14:creationId xmlns:p14="http://schemas.microsoft.com/office/powerpoint/2010/main" val="663209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6FE03CA-4C4F-4442-B82D-5A17ABB0607C}" type="slidenum">
              <a:rPr lang="en-US">
                <a:latin typeface="Calibri" pitchFamily="34" charset="0"/>
              </a:rPr>
              <a:pPr eaLnBrk="1" hangingPunct="1"/>
              <a:t>1</a:t>
            </a:fld>
            <a:endParaRPr lang="en-US" dirty="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1FC29CF-930B-4E5C-99C2-E958E62C484A}" type="slidenum">
              <a:rPr lang="en-GB" sz="1200">
                <a:solidFill>
                  <a:prstClr val="black"/>
                </a:solidFill>
                <a:latin typeface="Verdana" pitchFamily="34" charset="0"/>
              </a:rPr>
              <a:pPr algn="r" eaLnBrk="1" hangingPunct="1"/>
              <a:t>15</a:t>
            </a:fld>
            <a:endParaRPr lang="en-GB" sz="1200" dirty="0">
              <a:solidFill>
                <a:prstClr val="black"/>
              </a:solidFill>
              <a:latin typeface="Verdana" pitchFamily="34"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With the advent of use of electronic systems to capture both case report form data as well as physiologic data, site staff are faced with a wide variety of hardware and software used in clinical trials.  Many of these data capture systems have peripherals that capture data directly into a software application. Proper use of the software application and associated hardware is critical to the data capture process.  Successful completion of a tutorial is required prior to receiving access to the live data capture system and the completed tutorials and certificates issued should be filed in the regulatory binder.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8B921B5-515D-4427-95AE-1FBC0E3F1C62}" type="slidenum">
              <a:rPr lang="en-GB" sz="1200">
                <a:solidFill>
                  <a:prstClr val="black"/>
                </a:solidFill>
                <a:latin typeface="Verdana" pitchFamily="34" charset="0"/>
              </a:rPr>
              <a:pPr algn="r" eaLnBrk="1" hangingPunct="1"/>
              <a:t>16</a:t>
            </a:fld>
            <a:endParaRPr lang="en-GB" sz="1200" dirty="0">
              <a:solidFill>
                <a:prstClr val="black"/>
              </a:solidFill>
              <a:latin typeface="Verdana" pitchFamily="34"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Training may be conducted in a variety of ways.  Initial training may be conducted at the Investigator Meeting. This is often a high level training or overview of the software applications and related hardware.  In some cases, training may be conducted on-site either at the Site Initiation Visit or scheduled training session.  Tutorials are generally provided to the users which are designed ot demonstrate proficiency with the software and related hardware. Study procedure manuals or </a:t>
            </a:r>
            <a:r>
              <a:rPr lang="en-US" dirty="0" smtClean="0"/>
              <a:t>reference </a:t>
            </a:r>
            <a:r>
              <a:rPr lang="en-US" dirty="0" smtClean="0"/>
              <a:t>manuals also provided additional instructions on the use of the hardware.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8AE7B40-F661-4064-963A-DCF921FD1940}" type="slidenum">
              <a:rPr lang="en-GB" sz="1200">
                <a:solidFill>
                  <a:prstClr val="black"/>
                </a:solidFill>
                <a:latin typeface="Verdana" pitchFamily="34" charset="0"/>
              </a:rPr>
              <a:pPr algn="r" eaLnBrk="1" hangingPunct="1"/>
              <a:t>17</a:t>
            </a:fld>
            <a:endParaRPr lang="en-GB" sz="1200" dirty="0">
              <a:solidFill>
                <a:prstClr val="black"/>
              </a:solidFill>
              <a:latin typeface="Verdana" pitchFamily="34"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v</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sure how many of you saw Dateline</a:t>
            </a:r>
            <a:r>
              <a:rPr lang="en-US" baseline="0" dirty="0" smtClean="0"/>
              <a:t> on March 4</a:t>
            </a:r>
            <a:r>
              <a:rPr lang="en-US" baseline="30000" dirty="0" smtClean="0"/>
              <a:t>th</a:t>
            </a:r>
            <a:r>
              <a:rPr lang="en-US" baseline="0" dirty="0" smtClean="0"/>
              <a:t> – it was on drug trials in the US and India.  Naturally, they talked about much of the problems with the trials but the quote from David Kessler gave me a good starting place for our discussion today.  The FDA does not require any specific training program but there are some regulations that we can point to that indicate training is expected for investigators and their staff</a:t>
            </a:r>
            <a:endParaRPr lang="en-US" dirty="0"/>
          </a:p>
        </p:txBody>
      </p:sp>
      <p:sp>
        <p:nvSpPr>
          <p:cNvPr id="4" name="Slide Number Placeholder 3"/>
          <p:cNvSpPr>
            <a:spLocks noGrp="1"/>
          </p:cNvSpPr>
          <p:nvPr>
            <p:ph type="sldNum" sz="quarter" idx="10"/>
          </p:nvPr>
        </p:nvSpPr>
        <p:spPr/>
        <p:txBody>
          <a:bodyPr/>
          <a:lstStyle/>
          <a:p>
            <a:pPr>
              <a:defRPr/>
            </a:pPr>
            <a:fld id="{98A097C0-B234-4360-BCA7-D9390F8B2E54}" type="slidenum">
              <a:rPr lang="en-US" smtClean="0"/>
              <a:pPr>
                <a:defRPr/>
              </a:pPr>
              <a:t>3</a:t>
            </a:fld>
            <a:endParaRPr lang="en-US" dirty="0"/>
          </a:p>
        </p:txBody>
      </p:sp>
    </p:spTree>
    <p:extLst>
      <p:ext uri="{BB962C8B-B14F-4D97-AF65-F5344CB8AC3E}">
        <p14:creationId xmlns:p14="http://schemas.microsoft.com/office/powerpoint/2010/main" val="2260343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E9B326C-D8FF-489A-98D1-202EC5BB21CD}" type="slidenum">
              <a:rPr lang="en-GB" sz="1200">
                <a:latin typeface="Verdana" pitchFamily="34" charset="0"/>
              </a:rPr>
              <a:pPr algn="r" eaLnBrk="1" hangingPunct="1"/>
              <a:t>4</a:t>
            </a:fld>
            <a:endParaRPr lang="en-GB" sz="1200" dirty="0">
              <a:latin typeface="Verdana"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Looking at these facts I think it’s clear why we don’t’ have training of all investigators since</a:t>
            </a:r>
            <a:r>
              <a:rPr lang="en-GB" baseline="0" dirty="0" smtClean="0"/>
              <a:t> many of them get into and out of the research arena quite quickly.    </a:t>
            </a:r>
          </a:p>
          <a:p>
            <a:pPr eaLnBrk="1" hangingPunct="1"/>
            <a:endParaRPr lang="en-GB" baseline="0" dirty="0" smtClean="0"/>
          </a:p>
          <a:p>
            <a:pPr eaLnBrk="1" hangingPunct="1"/>
            <a:r>
              <a:rPr lang="en-GB" dirty="0" smtClean="0"/>
              <a:t>We </a:t>
            </a:r>
            <a:r>
              <a:rPr lang="en-GB" dirty="0" smtClean="0"/>
              <a:t>are seeing more IRBs request documentation of investigator training in HSP and GCP – there are several that require training to approve a trial for the investigator.  Many, if not all, universities and hospital systems require investigators to do an annual training to continue doing research at the institution.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8F42A7B-BBB4-4F8C-B3AA-60A11AFE640F}" type="slidenum">
              <a:rPr lang="en-GB" sz="1200">
                <a:latin typeface="Verdana" pitchFamily="34" charset="0"/>
              </a:rPr>
              <a:pPr algn="r" eaLnBrk="1" hangingPunct="1"/>
              <a:t>5</a:t>
            </a:fld>
            <a:endParaRPr lang="en-GB" sz="1200" dirty="0">
              <a:latin typeface="Verdana" pitchFamily="34"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Tx/>
              <a:buNone/>
            </a:pPr>
            <a:r>
              <a:rPr lang="en-US" dirty="0" smtClean="0"/>
              <a:t>Here are some of regulations that point to training of investigators.</a:t>
            </a:r>
          </a:p>
          <a:p>
            <a:pPr marL="228600" indent="-228600" eaLnBrk="1" hangingPunct="1">
              <a:buFontTx/>
              <a:buAutoNum type="arabicPeriod"/>
            </a:pPr>
            <a:endParaRPr lang="en-US" dirty="0" smtClean="0"/>
          </a:p>
          <a:p>
            <a:pPr marL="228600" indent="-228600" eaLnBrk="1" hangingPunct="1">
              <a:buFontTx/>
              <a:buAutoNum type="arabicPeriod"/>
            </a:pPr>
            <a:r>
              <a:rPr lang="en-US" dirty="0" smtClean="0"/>
              <a:t>Must </a:t>
            </a:r>
            <a:r>
              <a:rPr lang="en-US" dirty="0" smtClean="0"/>
              <a:t>have training on Human Subject Protection to know this</a:t>
            </a:r>
          </a:p>
          <a:p>
            <a:pPr marL="228600" indent="-228600" eaLnBrk="1" hangingPunct="1">
              <a:buFontTx/>
              <a:buAutoNum type="arabicPeriod"/>
            </a:pPr>
            <a:r>
              <a:rPr lang="en-US" dirty="0" smtClean="0"/>
              <a:t>Must know and/or have training on the protocol to ensure that the study is being conducted properly and that the staff has the appropriate training to assist in the conduct of the study.  </a:t>
            </a:r>
          </a:p>
          <a:p>
            <a:pPr marL="228600" indent="-228600" eaLnBrk="1" hangingPunct="1">
              <a:buFontTx/>
              <a:buAutoNum type="arabicPeriod"/>
            </a:pPr>
            <a:r>
              <a:rPr lang="en-US" dirty="0" smtClean="0"/>
              <a:t>investigators need to know what can be delegated and to whom it can be delegated.</a:t>
            </a:r>
          </a:p>
          <a:p>
            <a:pPr marL="228600" indent="-228600" eaLnBrk="1" hangingPunct="1">
              <a:buFontTx/>
              <a:buAutoNum type="arabicPeriod"/>
            </a:pPr>
            <a:r>
              <a:rPr lang="en-US" dirty="0" smtClean="0"/>
              <a:t>Investigators need to know the regulations to ensure staff is aware of them  </a:t>
            </a:r>
          </a:p>
          <a:p>
            <a:pPr marL="228600" indent="-228600" eaLnBrk="1" hangingPunct="1">
              <a:buFontTx/>
              <a:buAutoNum type="arabicPeriod"/>
            </a:pPr>
            <a:r>
              <a:rPr lang="en-US" dirty="0" smtClean="0"/>
              <a:t>Needs to have knowledge of GCP to ensure adequate documentation is being done, consent process is in accordance with regulations, etc.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3" tIns="43247" rIns="86493" bIns="43247" anchor="b"/>
          <a:lstStyle>
            <a:lvl1pPr defTabSz="865188" eaLnBrk="0" hangingPunct="0">
              <a:defRPr>
                <a:solidFill>
                  <a:schemeClr val="tx1"/>
                </a:solidFill>
                <a:latin typeface="Arial" charset="0"/>
                <a:cs typeface="Arial" charset="0"/>
              </a:defRPr>
            </a:lvl1pPr>
            <a:lvl2pPr marL="742950" indent="-285750" defTabSz="865188" eaLnBrk="0" hangingPunct="0">
              <a:defRPr>
                <a:solidFill>
                  <a:schemeClr val="tx1"/>
                </a:solidFill>
                <a:latin typeface="Arial" charset="0"/>
                <a:cs typeface="Arial" charset="0"/>
              </a:defRPr>
            </a:lvl2pPr>
            <a:lvl3pPr marL="1143000" indent="-228600" defTabSz="865188" eaLnBrk="0" hangingPunct="0">
              <a:defRPr>
                <a:solidFill>
                  <a:schemeClr val="tx1"/>
                </a:solidFill>
                <a:latin typeface="Arial" charset="0"/>
                <a:cs typeface="Arial" charset="0"/>
              </a:defRPr>
            </a:lvl3pPr>
            <a:lvl4pPr marL="1600200" indent="-228600" defTabSz="865188" eaLnBrk="0" hangingPunct="0">
              <a:defRPr>
                <a:solidFill>
                  <a:schemeClr val="tx1"/>
                </a:solidFill>
                <a:latin typeface="Arial" charset="0"/>
                <a:cs typeface="Arial" charset="0"/>
              </a:defRPr>
            </a:lvl4pPr>
            <a:lvl5pPr marL="2057400" indent="-228600" defTabSz="865188" eaLnBrk="0" hangingPunct="0">
              <a:defRPr>
                <a:solidFill>
                  <a:schemeClr val="tx1"/>
                </a:solidFill>
                <a:latin typeface="Arial" charset="0"/>
                <a:cs typeface="Arial" charset="0"/>
              </a:defRPr>
            </a:lvl5pPr>
            <a:lvl6pPr marL="2514600" indent="-228600" defTabSz="865188" eaLnBrk="0" fontAlgn="base" hangingPunct="0">
              <a:spcBef>
                <a:spcPct val="0"/>
              </a:spcBef>
              <a:spcAft>
                <a:spcPct val="0"/>
              </a:spcAft>
              <a:defRPr>
                <a:solidFill>
                  <a:schemeClr val="tx1"/>
                </a:solidFill>
                <a:latin typeface="Arial" charset="0"/>
                <a:cs typeface="Arial" charset="0"/>
              </a:defRPr>
            </a:lvl6pPr>
            <a:lvl7pPr marL="2971800" indent="-228600" defTabSz="865188" eaLnBrk="0" fontAlgn="base" hangingPunct="0">
              <a:spcBef>
                <a:spcPct val="0"/>
              </a:spcBef>
              <a:spcAft>
                <a:spcPct val="0"/>
              </a:spcAft>
              <a:defRPr>
                <a:solidFill>
                  <a:schemeClr val="tx1"/>
                </a:solidFill>
                <a:latin typeface="Arial" charset="0"/>
                <a:cs typeface="Arial" charset="0"/>
              </a:defRPr>
            </a:lvl7pPr>
            <a:lvl8pPr marL="3429000" indent="-228600" defTabSz="865188" eaLnBrk="0" fontAlgn="base" hangingPunct="0">
              <a:spcBef>
                <a:spcPct val="0"/>
              </a:spcBef>
              <a:spcAft>
                <a:spcPct val="0"/>
              </a:spcAft>
              <a:defRPr>
                <a:solidFill>
                  <a:schemeClr val="tx1"/>
                </a:solidFill>
                <a:latin typeface="Arial" charset="0"/>
                <a:cs typeface="Arial" charset="0"/>
              </a:defRPr>
            </a:lvl8pPr>
            <a:lvl9pPr marL="3886200" indent="-228600" defTabSz="865188" eaLnBrk="0" fontAlgn="base" hangingPunct="0">
              <a:spcBef>
                <a:spcPct val="0"/>
              </a:spcBef>
              <a:spcAft>
                <a:spcPct val="0"/>
              </a:spcAft>
              <a:defRPr>
                <a:solidFill>
                  <a:schemeClr val="tx1"/>
                </a:solidFill>
                <a:latin typeface="Arial" charset="0"/>
                <a:cs typeface="Arial" charset="0"/>
              </a:defRPr>
            </a:lvl9pPr>
          </a:lstStyle>
          <a:p>
            <a:pPr algn="r" eaLnBrk="1" hangingPunct="1"/>
            <a:fld id="{4A5102B8-B517-4526-AF91-CF352C7ACC7F}" type="slidenum">
              <a:rPr lang="en-US" sz="1100">
                <a:ea typeface="ＭＳ Ｐゴシック" pitchFamily="-106" charset="-128"/>
              </a:rPr>
              <a:pPr algn="r" eaLnBrk="1" hangingPunct="1"/>
              <a:t>6</a:t>
            </a:fld>
            <a:endParaRPr lang="en-US" sz="1100" dirty="0">
              <a:ea typeface="ＭＳ Ｐゴシック" pitchFamily="-106" charset="-128"/>
            </a:endParaRPr>
          </a:p>
        </p:txBody>
      </p:sp>
      <p:sp>
        <p:nvSpPr>
          <p:cNvPr id="3174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493" tIns="43247" rIns="86493" bIns="43247" numCol="1" anchor="t" anchorCtr="0" compatLnSpc="1">
            <a:prstTxWarp prst="textNoShape">
              <a:avLst/>
            </a:prstTxWarp>
          </a:bodyPr>
          <a:lstStyle/>
          <a:p>
            <a:pPr eaLnBrk="1" hangingPunct="1"/>
            <a:r>
              <a:rPr lang="en-GB" dirty="0" smtClean="0"/>
              <a:t>4.1.1</a:t>
            </a:r>
            <a:r>
              <a:rPr lang="en-GB" baseline="0" dirty="0" smtClean="0"/>
              <a:t> seems to make it clear some kind of training is necessary but not clear as to what – many physicians interrupt this to mean their medical training.   Here again the investigators need some kind of training, even if it’s self-training to know what the applicable regulatory requirements are.</a:t>
            </a:r>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CITI course is an on-line training course that covers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DB66672-4CFC-4523-8865-8D8778EDD5A2}" type="slidenum">
              <a:rPr lang="en-US">
                <a:latin typeface="Calibri" pitchFamily="34" charset="0"/>
              </a:rPr>
              <a:pPr eaLnBrk="1" hangingPunct="1"/>
              <a:t>7</a:t>
            </a:fld>
            <a:endParaRPr lang="en-US" dirty="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CITI – required by Sanford University, FSU, Dana-Farber/Harvard, VCU, Yale, Johns Hopkins, Ochsner Health System, RCRC IRB offers it free to investigators,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2180282-3BE8-47E7-8814-F94C1DA334E7}" type="slidenum">
              <a:rPr lang="en-GB" sz="1200">
                <a:solidFill>
                  <a:prstClr val="black"/>
                </a:solidFill>
                <a:latin typeface="Verdana" pitchFamily="34" charset="0"/>
              </a:rPr>
              <a:pPr algn="r" eaLnBrk="1" hangingPunct="1"/>
              <a:t>13</a:t>
            </a:fld>
            <a:endParaRPr lang="en-GB" sz="1200" dirty="0">
              <a:solidFill>
                <a:prstClr val="black"/>
              </a:solidFill>
              <a:latin typeface="Verdana"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Sponsors select investigators and sites based on knowledge and experience with a therapeutic area as well as experience with clinical trials.  CVs for investigators are obtained and reviewed prior to site selection.  The sponsor or monitor may request site training records in addition to reviewing the CV of other site personnel during the pre-study site qualification visit.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98212EE-EB19-48FF-8954-C5FCE4104D57}" type="slidenum">
              <a:rPr lang="en-GB" sz="1200">
                <a:solidFill>
                  <a:prstClr val="black"/>
                </a:solidFill>
                <a:latin typeface="Verdana" pitchFamily="34" charset="0"/>
              </a:rPr>
              <a:pPr algn="r" eaLnBrk="1" hangingPunct="1"/>
              <a:t>14</a:t>
            </a:fld>
            <a:endParaRPr lang="en-GB" sz="1200" dirty="0">
              <a:solidFill>
                <a:prstClr val="black"/>
              </a:solidFill>
              <a:latin typeface="Verdana" pitchFamily="34"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Monitors also review study specific documentation to ensure that the site staff as well as the Investigator are adequately trained.  The Delegation of Authority log provides information on who will be conducting study procedures including physical exams and study drug administration as well as data entry and query resolution.  Sponsors and CROs often provide study specific training forms and logs that must be filed in the regulatory binder.</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reeform 3"/>
          <p:cNvSpPr>
            <a:spLocks noChangeArrowheads="1"/>
          </p:cNvSpPr>
          <p:nvPr userDrawn="1"/>
        </p:nvSpPr>
        <p:spPr bwMode="auto">
          <a:xfrm>
            <a:off x="152400" y="152400"/>
            <a:ext cx="6904038" cy="6553200"/>
          </a:xfrm>
          <a:custGeom>
            <a:avLst/>
            <a:gdLst>
              <a:gd name="T0" fmla="*/ 7026 w 11866"/>
              <a:gd name="T1" fmla="*/ 11533 h 11520"/>
              <a:gd name="T2" fmla="*/ 11866 w 11866"/>
              <a:gd name="T3" fmla="*/ 0 h 11520"/>
              <a:gd name="T4" fmla="*/ 0 w 11866"/>
              <a:gd name="T5" fmla="*/ 0 h 11520"/>
              <a:gd name="T6" fmla="*/ 0 w 11866"/>
              <a:gd name="T7" fmla="*/ 11520 h 11520"/>
              <a:gd name="T8" fmla="*/ 7026 w 11866"/>
              <a:gd name="T9" fmla="*/ 11533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66" h="11520">
                <a:moveTo>
                  <a:pt x="7026" y="11533"/>
                </a:moveTo>
                <a:lnTo>
                  <a:pt x="11866" y="0"/>
                </a:lnTo>
                <a:lnTo>
                  <a:pt x="0" y="0"/>
                </a:lnTo>
                <a:lnTo>
                  <a:pt x="0" y="11520"/>
                </a:lnTo>
                <a:lnTo>
                  <a:pt x="7026" y="11533"/>
                </a:lnTo>
                <a:close/>
              </a:path>
            </a:pathLst>
          </a:custGeom>
          <a:solidFill>
            <a:srgbClr val="0022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 name="Freeform 4"/>
          <p:cNvSpPr>
            <a:spLocks noChangeArrowheads="1"/>
          </p:cNvSpPr>
          <p:nvPr userDrawn="1"/>
        </p:nvSpPr>
        <p:spPr bwMode="auto">
          <a:xfrm>
            <a:off x="4437063" y="152400"/>
            <a:ext cx="4554537" cy="6553200"/>
          </a:xfrm>
          <a:custGeom>
            <a:avLst/>
            <a:gdLst>
              <a:gd name="T0" fmla="*/ 4840 w 7827"/>
              <a:gd name="T1" fmla="*/ 0 h 11520"/>
              <a:gd name="T2" fmla="*/ 0 w 7827"/>
              <a:gd name="T3" fmla="*/ 11533 h 11520"/>
              <a:gd name="T4" fmla="*/ 7826 w 7827"/>
              <a:gd name="T5" fmla="*/ 11520 h 11520"/>
              <a:gd name="T6" fmla="*/ 7826 w 7827"/>
              <a:gd name="T7" fmla="*/ 0 h 11520"/>
              <a:gd name="T8" fmla="*/ 4840 w 7827"/>
              <a:gd name="T9" fmla="*/ 0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7" h="11520">
                <a:moveTo>
                  <a:pt x="4840" y="0"/>
                </a:moveTo>
                <a:lnTo>
                  <a:pt x="0" y="11533"/>
                </a:lnTo>
                <a:lnTo>
                  <a:pt x="7826" y="11520"/>
                </a:lnTo>
                <a:lnTo>
                  <a:pt x="7826" y="0"/>
                </a:lnTo>
                <a:lnTo>
                  <a:pt x="4840" y="0"/>
                </a:lnTo>
                <a:close/>
              </a:path>
            </a:pathLst>
          </a:custGeom>
          <a:solidFill>
            <a:srgbClr val="5E61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pic>
        <p:nvPicPr>
          <p:cNvPr id="4" name="Picture 11" descr="DIA_Logo_website_white_IL1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5967413"/>
            <a:ext cx="18256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443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457200" y="1371600"/>
            <a:ext cx="8229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C5BA0BF2-5E7D-44E1-9955-75DFCB9268B3}" type="slidenum">
              <a:rPr lang="en-US"/>
              <a:pPr>
                <a:defRPr/>
              </a:pPr>
              <a:t>‹#›</a:t>
            </a:fld>
            <a:endParaRPr lang="en-US" dirty="0"/>
          </a:p>
        </p:txBody>
      </p:sp>
    </p:spTree>
    <p:extLst>
      <p:ext uri="{BB962C8B-B14F-4D97-AF65-F5344CB8AC3E}">
        <p14:creationId xmlns:p14="http://schemas.microsoft.com/office/powerpoint/2010/main" val="200009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ea typeface="+mj-ea"/>
              </a:rPr>
              <a:t>Click to edit Master title style</a:t>
            </a:r>
          </a:p>
        </p:txBody>
      </p:sp>
      <p:sp>
        <p:nvSpPr>
          <p:cNvPr id="2" name="Vertical Title 1"/>
          <p:cNvSpPr>
            <a:spLocks noGrp="1"/>
          </p:cNvSpPr>
          <p:nvPr>
            <p:ph type="title" orient="vert"/>
          </p:nvPr>
        </p:nvSpPr>
        <p:spPr>
          <a:xfrm>
            <a:off x="6629400" y="12192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19800" cy="4830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1C305F71-C15A-4A11-B69C-E5DA04E4FBDE}" type="slidenum">
              <a:rPr lang="en-US"/>
              <a:pPr>
                <a:defRPr/>
              </a:pPr>
              <a:t>‹#›</a:t>
            </a:fld>
            <a:endParaRPr lang="en-US" dirty="0"/>
          </a:p>
        </p:txBody>
      </p:sp>
    </p:spTree>
    <p:extLst>
      <p:ext uri="{BB962C8B-B14F-4D97-AF65-F5344CB8AC3E}">
        <p14:creationId xmlns:p14="http://schemas.microsoft.com/office/powerpoint/2010/main" val="3005479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reeform 3"/>
          <p:cNvSpPr>
            <a:spLocks noChangeArrowheads="1"/>
          </p:cNvSpPr>
          <p:nvPr userDrawn="1"/>
        </p:nvSpPr>
        <p:spPr bwMode="auto">
          <a:xfrm>
            <a:off x="152400" y="152400"/>
            <a:ext cx="6904038" cy="6553200"/>
          </a:xfrm>
          <a:custGeom>
            <a:avLst/>
            <a:gdLst>
              <a:gd name="T0" fmla="*/ 7026 w 11866"/>
              <a:gd name="T1" fmla="*/ 11533 h 11520"/>
              <a:gd name="T2" fmla="*/ 11866 w 11866"/>
              <a:gd name="T3" fmla="*/ 0 h 11520"/>
              <a:gd name="T4" fmla="*/ 0 w 11866"/>
              <a:gd name="T5" fmla="*/ 0 h 11520"/>
              <a:gd name="T6" fmla="*/ 0 w 11866"/>
              <a:gd name="T7" fmla="*/ 11520 h 11520"/>
              <a:gd name="T8" fmla="*/ 7026 w 11866"/>
              <a:gd name="T9" fmla="*/ 11533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66" h="11520">
                <a:moveTo>
                  <a:pt x="7026" y="11533"/>
                </a:moveTo>
                <a:lnTo>
                  <a:pt x="11866" y="0"/>
                </a:lnTo>
                <a:lnTo>
                  <a:pt x="0" y="0"/>
                </a:lnTo>
                <a:lnTo>
                  <a:pt x="0" y="11520"/>
                </a:lnTo>
                <a:lnTo>
                  <a:pt x="7026" y="11533"/>
                </a:lnTo>
                <a:close/>
              </a:path>
            </a:pathLst>
          </a:custGeom>
          <a:solidFill>
            <a:srgbClr val="0022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sp>
        <p:nvSpPr>
          <p:cNvPr id="3" name="Freeform 4"/>
          <p:cNvSpPr>
            <a:spLocks noChangeArrowheads="1"/>
          </p:cNvSpPr>
          <p:nvPr userDrawn="1"/>
        </p:nvSpPr>
        <p:spPr bwMode="auto">
          <a:xfrm>
            <a:off x="4437063" y="152400"/>
            <a:ext cx="4554537" cy="6553200"/>
          </a:xfrm>
          <a:custGeom>
            <a:avLst/>
            <a:gdLst>
              <a:gd name="T0" fmla="*/ 4840 w 7827"/>
              <a:gd name="T1" fmla="*/ 0 h 11520"/>
              <a:gd name="T2" fmla="*/ 0 w 7827"/>
              <a:gd name="T3" fmla="*/ 11533 h 11520"/>
              <a:gd name="T4" fmla="*/ 7826 w 7827"/>
              <a:gd name="T5" fmla="*/ 11520 h 11520"/>
              <a:gd name="T6" fmla="*/ 7826 w 7827"/>
              <a:gd name="T7" fmla="*/ 0 h 11520"/>
              <a:gd name="T8" fmla="*/ 4840 w 7827"/>
              <a:gd name="T9" fmla="*/ 0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7" h="11520">
                <a:moveTo>
                  <a:pt x="4840" y="0"/>
                </a:moveTo>
                <a:lnTo>
                  <a:pt x="0" y="11533"/>
                </a:lnTo>
                <a:lnTo>
                  <a:pt x="7826" y="11520"/>
                </a:lnTo>
                <a:lnTo>
                  <a:pt x="7826" y="0"/>
                </a:lnTo>
                <a:lnTo>
                  <a:pt x="4840" y="0"/>
                </a:lnTo>
                <a:close/>
              </a:path>
            </a:pathLst>
          </a:custGeom>
          <a:solidFill>
            <a:srgbClr val="5E61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pic>
        <p:nvPicPr>
          <p:cNvPr id="4" name="Picture 11" descr="DIA_Logo_website_white_IL1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5967413"/>
            <a:ext cx="18256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619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70091723-18B4-4A8A-B839-CA670CF2FCA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52554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3097446F-15EC-42DB-95C9-77956CE060A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71699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953C5D4F-6F8F-47F2-88BC-75B29A292FA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85770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5"/>
          <p:cNvGrpSpPr/>
          <p:nvPr userDrawn="1"/>
        </p:nvGrpSpPr>
        <p:grpSpPr>
          <a:xfrm>
            <a:off x="152400" y="152400"/>
            <a:ext cx="6889845"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10" name="Group 17"/>
          <p:cNvGrpSpPr/>
          <p:nvPr userDrawn="1"/>
        </p:nvGrpSpPr>
        <p:grpSpPr>
          <a:xfrm>
            <a:off x="6902355" y="152400"/>
            <a:ext cx="2089245" cy="838200"/>
            <a:chOff x="6902355" y="152400"/>
            <a:chExt cx="2089245" cy="838200"/>
          </a:xfrm>
          <a:solidFill>
            <a:srgbClr val="5E6167"/>
          </a:solidFill>
        </p:grpSpPr>
        <p:sp>
          <p:nvSpPr>
            <p:cNvPr id="11" name="Rectangle 1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Flowchart: Data 1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3"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5"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6" name="Slide Number Placeholder 5"/>
          <p:cNvSpPr>
            <a:spLocks noGrp="1"/>
          </p:cNvSpPr>
          <p:nvPr>
            <p:ph type="sldNum" sz="quarter" idx="12"/>
          </p:nvPr>
        </p:nvSpPr>
        <p:spPr/>
        <p:txBody>
          <a:bodyPr/>
          <a:lstStyle>
            <a:lvl1pPr>
              <a:defRPr smtClean="0">
                <a:solidFill>
                  <a:schemeClr val="tx1"/>
                </a:solidFill>
              </a:defRPr>
            </a:lvl1pPr>
          </a:lstStyle>
          <a:p>
            <a:pPr>
              <a:defRPr/>
            </a:pPr>
            <a:fld id="{83929293-655A-490B-85DB-EB168D80D38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87102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642CEDF6-2D97-4E4C-BF7B-57E6CD0A63C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065648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7324E4E2-4A4B-4D8B-AD29-AB5B697018A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53524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457200" y="1447800"/>
            <a:ext cx="3008313" cy="7472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11649234-2C87-4607-980A-86F4F4D28F0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8790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0"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4E74F9F6-376C-49AA-A4AD-709BD481B918}" type="slidenum">
              <a:rPr lang="en-US"/>
              <a:pPr>
                <a:defRPr/>
              </a:pPr>
              <a:t>‹#›</a:t>
            </a:fld>
            <a:endParaRPr lang="en-US" dirty="0"/>
          </a:p>
        </p:txBody>
      </p:sp>
    </p:spTree>
    <p:extLst>
      <p:ext uri="{BB962C8B-B14F-4D97-AF65-F5344CB8AC3E}">
        <p14:creationId xmlns:p14="http://schemas.microsoft.com/office/powerpoint/2010/main" val="2138306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E36B62C9-B05A-438B-B1E2-8A9D47D6EE0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70758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457200" y="1371600"/>
            <a:ext cx="8229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DBC1C4B1-ABC9-4D2A-8E35-522B8A921D5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959780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Vertical Title 1"/>
          <p:cNvSpPr>
            <a:spLocks noGrp="1"/>
          </p:cNvSpPr>
          <p:nvPr>
            <p:ph type="title" orient="vert"/>
          </p:nvPr>
        </p:nvSpPr>
        <p:spPr>
          <a:xfrm>
            <a:off x="6629400" y="12192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19800" cy="4830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7E7D06D1-3FBB-48DC-93EB-94BB522A91F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93999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reeform 3"/>
          <p:cNvSpPr>
            <a:spLocks noChangeArrowheads="1"/>
          </p:cNvSpPr>
          <p:nvPr userDrawn="1"/>
        </p:nvSpPr>
        <p:spPr bwMode="auto">
          <a:xfrm>
            <a:off x="152400" y="152400"/>
            <a:ext cx="6904038" cy="6553200"/>
          </a:xfrm>
          <a:custGeom>
            <a:avLst/>
            <a:gdLst>
              <a:gd name="T0" fmla="*/ 7026 w 11866"/>
              <a:gd name="T1" fmla="*/ 11533 h 11520"/>
              <a:gd name="T2" fmla="*/ 11866 w 11866"/>
              <a:gd name="T3" fmla="*/ 0 h 11520"/>
              <a:gd name="T4" fmla="*/ 0 w 11866"/>
              <a:gd name="T5" fmla="*/ 0 h 11520"/>
              <a:gd name="T6" fmla="*/ 0 w 11866"/>
              <a:gd name="T7" fmla="*/ 11520 h 11520"/>
              <a:gd name="T8" fmla="*/ 7026 w 11866"/>
              <a:gd name="T9" fmla="*/ 11533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66" h="11520">
                <a:moveTo>
                  <a:pt x="7026" y="11533"/>
                </a:moveTo>
                <a:lnTo>
                  <a:pt x="11866" y="0"/>
                </a:lnTo>
                <a:lnTo>
                  <a:pt x="0" y="0"/>
                </a:lnTo>
                <a:lnTo>
                  <a:pt x="0" y="11520"/>
                </a:lnTo>
                <a:lnTo>
                  <a:pt x="7026" y="11533"/>
                </a:lnTo>
                <a:close/>
              </a:path>
            </a:pathLst>
          </a:custGeom>
          <a:solidFill>
            <a:srgbClr val="0022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sp>
        <p:nvSpPr>
          <p:cNvPr id="3" name="Freeform 4"/>
          <p:cNvSpPr>
            <a:spLocks noChangeArrowheads="1"/>
          </p:cNvSpPr>
          <p:nvPr userDrawn="1"/>
        </p:nvSpPr>
        <p:spPr bwMode="auto">
          <a:xfrm>
            <a:off x="4437063" y="152400"/>
            <a:ext cx="4554537" cy="6553200"/>
          </a:xfrm>
          <a:custGeom>
            <a:avLst/>
            <a:gdLst>
              <a:gd name="T0" fmla="*/ 4840 w 7827"/>
              <a:gd name="T1" fmla="*/ 0 h 11520"/>
              <a:gd name="T2" fmla="*/ 0 w 7827"/>
              <a:gd name="T3" fmla="*/ 11533 h 11520"/>
              <a:gd name="T4" fmla="*/ 7826 w 7827"/>
              <a:gd name="T5" fmla="*/ 11520 h 11520"/>
              <a:gd name="T6" fmla="*/ 7826 w 7827"/>
              <a:gd name="T7" fmla="*/ 0 h 11520"/>
              <a:gd name="T8" fmla="*/ 4840 w 7827"/>
              <a:gd name="T9" fmla="*/ 0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7" h="11520">
                <a:moveTo>
                  <a:pt x="4840" y="0"/>
                </a:moveTo>
                <a:lnTo>
                  <a:pt x="0" y="11533"/>
                </a:lnTo>
                <a:lnTo>
                  <a:pt x="7826" y="11520"/>
                </a:lnTo>
                <a:lnTo>
                  <a:pt x="7826" y="0"/>
                </a:lnTo>
                <a:lnTo>
                  <a:pt x="4840" y="0"/>
                </a:lnTo>
                <a:close/>
              </a:path>
            </a:pathLst>
          </a:custGeom>
          <a:solidFill>
            <a:srgbClr val="5E61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pic>
        <p:nvPicPr>
          <p:cNvPr id="4" name="Picture 11" descr="DIA_Logo_website_white_IL1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5967413"/>
            <a:ext cx="18256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7160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117015C0-8D65-4FF0-BFCC-0717DADCF747}"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3300050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6D4BC491-9996-4C01-BFC6-0DAC039F320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6148014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77098B6D-BFCC-40B8-9253-E19C8CC7290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268857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5"/>
          <p:cNvGrpSpPr/>
          <p:nvPr userDrawn="1"/>
        </p:nvGrpSpPr>
        <p:grpSpPr>
          <a:xfrm>
            <a:off x="152400" y="152400"/>
            <a:ext cx="6889845"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10" name="Group 17"/>
          <p:cNvGrpSpPr/>
          <p:nvPr userDrawn="1"/>
        </p:nvGrpSpPr>
        <p:grpSpPr>
          <a:xfrm>
            <a:off x="6902355" y="152400"/>
            <a:ext cx="2089245" cy="838200"/>
            <a:chOff x="6902355" y="152400"/>
            <a:chExt cx="2089245" cy="838200"/>
          </a:xfrm>
          <a:solidFill>
            <a:srgbClr val="5E6167"/>
          </a:solidFill>
        </p:grpSpPr>
        <p:sp>
          <p:nvSpPr>
            <p:cNvPr id="11" name="Rectangle 1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Flowchart: Data 1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3"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5"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6" name="Slide Number Placeholder 5"/>
          <p:cNvSpPr>
            <a:spLocks noGrp="1"/>
          </p:cNvSpPr>
          <p:nvPr>
            <p:ph type="sldNum" sz="quarter" idx="12"/>
          </p:nvPr>
        </p:nvSpPr>
        <p:spPr/>
        <p:txBody>
          <a:bodyPr/>
          <a:lstStyle>
            <a:lvl1pPr>
              <a:defRPr smtClean="0">
                <a:solidFill>
                  <a:schemeClr val="tx1"/>
                </a:solidFill>
              </a:defRPr>
            </a:lvl1pPr>
          </a:lstStyle>
          <a:p>
            <a:pPr>
              <a:defRPr/>
            </a:pPr>
            <a:fld id="{9ED0F137-2EEB-4DBF-B7DC-C64A7736323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476840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B4DF73A9-254A-4671-9231-D95D0F1301A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72493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9D70BBFC-2DF4-4373-AEC1-124BCCD876E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63424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ea typeface="+mj-ea"/>
              </a:rPr>
              <a:t>Click to edit Master title style</a:t>
            </a: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057C8B11-15CC-4431-A56B-69C28CF16EAE}" type="slidenum">
              <a:rPr lang="en-US"/>
              <a:pPr>
                <a:defRPr/>
              </a:pPr>
              <a:t>‹#›</a:t>
            </a:fld>
            <a:endParaRPr lang="en-US" dirty="0"/>
          </a:p>
        </p:txBody>
      </p:sp>
    </p:spTree>
    <p:extLst>
      <p:ext uri="{BB962C8B-B14F-4D97-AF65-F5344CB8AC3E}">
        <p14:creationId xmlns:p14="http://schemas.microsoft.com/office/powerpoint/2010/main" val="640000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457200" y="1447800"/>
            <a:ext cx="3008313" cy="7472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B00E6A3D-55C5-4445-BBDE-7209C21ADE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2712363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DACADC74-0D08-4B0A-B1F3-4390D5560B9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959634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457200" y="1371600"/>
            <a:ext cx="8229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9E345B03-98BA-4091-A0AE-FA991C6CEB7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0183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Vertical Title 1"/>
          <p:cNvSpPr>
            <a:spLocks noGrp="1"/>
          </p:cNvSpPr>
          <p:nvPr>
            <p:ph type="title" orient="vert"/>
          </p:nvPr>
        </p:nvSpPr>
        <p:spPr>
          <a:xfrm>
            <a:off x="6629400" y="12192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19800" cy="4830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0E5EC6F5-AD78-4F73-8ED5-C428A880056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1002653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reeform 3"/>
          <p:cNvSpPr>
            <a:spLocks noChangeArrowheads="1"/>
          </p:cNvSpPr>
          <p:nvPr userDrawn="1"/>
        </p:nvSpPr>
        <p:spPr bwMode="auto">
          <a:xfrm>
            <a:off x="152400" y="152400"/>
            <a:ext cx="6904038" cy="6553200"/>
          </a:xfrm>
          <a:custGeom>
            <a:avLst/>
            <a:gdLst>
              <a:gd name="T0" fmla="*/ 7026 w 11866"/>
              <a:gd name="T1" fmla="*/ 11533 h 11520"/>
              <a:gd name="T2" fmla="*/ 11866 w 11866"/>
              <a:gd name="T3" fmla="*/ 0 h 11520"/>
              <a:gd name="T4" fmla="*/ 0 w 11866"/>
              <a:gd name="T5" fmla="*/ 0 h 11520"/>
              <a:gd name="T6" fmla="*/ 0 w 11866"/>
              <a:gd name="T7" fmla="*/ 11520 h 11520"/>
              <a:gd name="T8" fmla="*/ 7026 w 11866"/>
              <a:gd name="T9" fmla="*/ 11533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66" h="11520">
                <a:moveTo>
                  <a:pt x="7026" y="11533"/>
                </a:moveTo>
                <a:lnTo>
                  <a:pt x="11866" y="0"/>
                </a:lnTo>
                <a:lnTo>
                  <a:pt x="0" y="0"/>
                </a:lnTo>
                <a:lnTo>
                  <a:pt x="0" y="11520"/>
                </a:lnTo>
                <a:lnTo>
                  <a:pt x="7026" y="11533"/>
                </a:lnTo>
                <a:close/>
              </a:path>
            </a:pathLst>
          </a:custGeom>
          <a:solidFill>
            <a:srgbClr val="0022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sp>
        <p:nvSpPr>
          <p:cNvPr id="3" name="Freeform 4"/>
          <p:cNvSpPr>
            <a:spLocks noChangeArrowheads="1"/>
          </p:cNvSpPr>
          <p:nvPr userDrawn="1"/>
        </p:nvSpPr>
        <p:spPr bwMode="auto">
          <a:xfrm>
            <a:off x="4437063" y="152400"/>
            <a:ext cx="4554537" cy="6553200"/>
          </a:xfrm>
          <a:custGeom>
            <a:avLst/>
            <a:gdLst>
              <a:gd name="T0" fmla="*/ 4840 w 7827"/>
              <a:gd name="T1" fmla="*/ 0 h 11520"/>
              <a:gd name="T2" fmla="*/ 0 w 7827"/>
              <a:gd name="T3" fmla="*/ 11533 h 11520"/>
              <a:gd name="T4" fmla="*/ 7826 w 7827"/>
              <a:gd name="T5" fmla="*/ 11520 h 11520"/>
              <a:gd name="T6" fmla="*/ 7826 w 7827"/>
              <a:gd name="T7" fmla="*/ 0 h 11520"/>
              <a:gd name="T8" fmla="*/ 4840 w 7827"/>
              <a:gd name="T9" fmla="*/ 0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7" h="11520">
                <a:moveTo>
                  <a:pt x="4840" y="0"/>
                </a:moveTo>
                <a:lnTo>
                  <a:pt x="0" y="11533"/>
                </a:lnTo>
                <a:lnTo>
                  <a:pt x="7826" y="11520"/>
                </a:lnTo>
                <a:lnTo>
                  <a:pt x="7826" y="0"/>
                </a:lnTo>
                <a:lnTo>
                  <a:pt x="4840" y="0"/>
                </a:lnTo>
                <a:close/>
              </a:path>
            </a:pathLst>
          </a:custGeom>
          <a:solidFill>
            <a:srgbClr val="5E61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pic>
        <p:nvPicPr>
          <p:cNvPr id="4" name="Picture 11" descr="DIA_Logo_website_white_IL1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5967413"/>
            <a:ext cx="18256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3573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117015C0-8D65-4FF0-BFCC-0717DADCF747}"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0480245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6D4BC491-9996-4C01-BFC6-0DAC039F320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0624147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77098B6D-BFCC-40B8-9253-E19C8CC7290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827743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5"/>
          <p:cNvGrpSpPr/>
          <p:nvPr userDrawn="1"/>
        </p:nvGrpSpPr>
        <p:grpSpPr>
          <a:xfrm>
            <a:off x="152400" y="152400"/>
            <a:ext cx="6889845"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10" name="Group 17"/>
          <p:cNvGrpSpPr/>
          <p:nvPr userDrawn="1"/>
        </p:nvGrpSpPr>
        <p:grpSpPr>
          <a:xfrm>
            <a:off x="6902355" y="152400"/>
            <a:ext cx="2089245" cy="838200"/>
            <a:chOff x="6902355" y="152400"/>
            <a:chExt cx="2089245" cy="838200"/>
          </a:xfrm>
          <a:solidFill>
            <a:srgbClr val="5E6167"/>
          </a:solidFill>
        </p:grpSpPr>
        <p:sp>
          <p:nvSpPr>
            <p:cNvPr id="11" name="Rectangle 1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Flowchart: Data 1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3"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5"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6" name="Slide Number Placeholder 5"/>
          <p:cNvSpPr>
            <a:spLocks noGrp="1"/>
          </p:cNvSpPr>
          <p:nvPr>
            <p:ph type="sldNum" sz="quarter" idx="12"/>
          </p:nvPr>
        </p:nvSpPr>
        <p:spPr/>
        <p:txBody>
          <a:bodyPr/>
          <a:lstStyle>
            <a:lvl1pPr>
              <a:defRPr smtClean="0">
                <a:solidFill>
                  <a:schemeClr val="tx1"/>
                </a:solidFill>
              </a:defRPr>
            </a:lvl1pPr>
          </a:lstStyle>
          <a:p>
            <a:pPr>
              <a:defRPr/>
            </a:pPr>
            <a:fld id="{9ED0F137-2EEB-4DBF-B7DC-C64A7736323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236937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B4DF73A9-254A-4671-9231-D95D0F1301A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9677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AA8D4AE6-DEAB-4FAA-A92B-89AD65BA534D}" type="slidenum">
              <a:rPr lang="en-US"/>
              <a:pPr>
                <a:defRPr/>
              </a:pPr>
              <a:t>‹#›</a:t>
            </a:fld>
            <a:endParaRPr lang="en-US" dirty="0"/>
          </a:p>
        </p:txBody>
      </p:sp>
    </p:spTree>
    <p:extLst>
      <p:ext uri="{BB962C8B-B14F-4D97-AF65-F5344CB8AC3E}">
        <p14:creationId xmlns:p14="http://schemas.microsoft.com/office/powerpoint/2010/main" val="22591112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9D70BBFC-2DF4-4373-AEC1-124BCCD876E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1722503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457200" y="1447800"/>
            <a:ext cx="3008313" cy="7472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B00E6A3D-55C5-4445-BBDE-7209C21ADE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257614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DACADC74-0D08-4B0A-B1F3-4390D5560B9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988842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457200" y="1371600"/>
            <a:ext cx="8229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9E345B03-98BA-4091-A0AE-FA991C6CEB7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196559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Vertical Title 1"/>
          <p:cNvSpPr>
            <a:spLocks noGrp="1"/>
          </p:cNvSpPr>
          <p:nvPr>
            <p:ph type="title" orient="vert"/>
          </p:nvPr>
        </p:nvSpPr>
        <p:spPr>
          <a:xfrm>
            <a:off x="6629400" y="12192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19800" cy="4830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0E5EC6F5-AD78-4F73-8ED5-C428A880056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327275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reeform 3"/>
          <p:cNvSpPr>
            <a:spLocks noChangeArrowheads="1"/>
          </p:cNvSpPr>
          <p:nvPr userDrawn="1"/>
        </p:nvSpPr>
        <p:spPr bwMode="auto">
          <a:xfrm>
            <a:off x="152400" y="152400"/>
            <a:ext cx="6904038" cy="6553200"/>
          </a:xfrm>
          <a:custGeom>
            <a:avLst/>
            <a:gdLst>
              <a:gd name="T0" fmla="*/ 7026 w 11866"/>
              <a:gd name="T1" fmla="*/ 11533 h 11520"/>
              <a:gd name="T2" fmla="*/ 11866 w 11866"/>
              <a:gd name="T3" fmla="*/ 0 h 11520"/>
              <a:gd name="T4" fmla="*/ 0 w 11866"/>
              <a:gd name="T5" fmla="*/ 0 h 11520"/>
              <a:gd name="T6" fmla="*/ 0 w 11866"/>
              <a:gd name="T7" fmla="*/ 11520 h 11520"/>
              <a:gd name="T8" fmla="*/ 7026 w 11866"/>
              <a:gd name="T9" fmla="*/ 11533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66" h="11520">
                <a:moveTo>
                  <a:pt x="7026" y="11533"/>
                </a:moveTo>
                <a:lnTo>
                  <a:pt x="11866" y="0"/>
                </a:lnTo>
                <a:lnTo>
                  <a:pt x="0" y="0"/>
                </a:lnTo>
                <a:lnTo>
                  <a:pt x="0" y="11520"/>
                </a:lnTo>
                <a:lnTo>
                  <a:pt x="7026" y="11533"/>
                </a:lnTo>
                <a:close/>
              </a:path>
            </a:pathLst>
          </a:custGeom>
          <a:solidFill>
            <a:srgbClr val="0022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sp>
        <p:nvSpPr>
          <p:cNvPr id="3" name="Freeform 4"/>
          <p:cNvSpPr>
            <a:spLocks noChangeArrowheads="1"/>
          </p:cNvSpPr>
          <p:nvPr userDrawn="1"/>
        </p:nvSpPr>
        <p:spPr bwMode="auto">
          <a:xfrm>
            <a:off x="4437063" y="152400"/>
            <a:ext cx="4554537" cy="6553200"/>
          </a:xfrm>
          <a:custGeom>
            <a:avLst/>
            <a:gdLst>
              <a:gd name="T0" fmla="*/ 4840 w 7827"/>
              <a:gd name="T1" fmla="*/ 0 h 11520"/>
              <a:gd name="T2" fmla="*/ 0 w 7827"/>
              <a:gd name="T3" fmla="*/ 11533 h 11520"/>
              <a:gd name="T4" fmla="*/ 7826 w 7827"/>
              <a:gd name="T5" fmla="*/ 11520 h 11520"/>
              <a:gd name="T6" fmla="*/ 7826 w 7827"/>
              <a:gd name="T7" fmla="*/ 0 h 11520"/>
              <a:gd name="T8" fmla="*/ 4840 w 7827"/>
              <a:gd name="T9" fmla="*/ 0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7" h="11520">
                <a:moveTo>
                  <a:pt x="4840" y="0"/>
                </a:moveTo>
                <a:lnTo>
                  <a:pt x="0" y="11533"/>
                </a:lnTo>
                <a:lnTo>
                  <a:pt x="7826" y="11520"/>
                </a:lnTo>
                <a:lnTo>
                  <a:pt x="7826" y="0"/>
                </a:lnTo>
                <a:lnTo>
                  <a:pt x="4840" y="0"/>
                </a:lnTo>
                <a:close/>
              </a:path>
            </a:pathLst>
          </a:custGeom>
          <a:solidFill>
            <a:srgbClr val="5E61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pic>
        <p:nvPicPr>
          <p:cNvPr id="4" name="Picture 11" descr="DIA_Logo_website_white_IL1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5967413"/>
            <a:ext cx="18256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0432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117015C0-8D65-4FF0-BFCC-0717DADCF747}"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970620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6D4BC491-9996-4C01-BFC6-0DAC039F320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520195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77098B6D-BFCC-40B8-9253-E19C8CC7290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2088033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5"/>
          <p:cNvGrpSpPr/>
          <p:nvPr userDrawn="1"/>
        </p:nvGrpSpPr>
        <p:grpSpPr>
          <a:xfrm>
            <a:off x="152400" y="152400"/>
            <a:ext cx="6889845"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10" name="Group 17"/>
          <p:cNvGrpSpPr/>
          <p:nvPr userDrawn="1"/>
        </p:nvGrpSpPr>
        <p:grpSpPr>
          <a:xfrm>
            <a:off x="6902355" y="152400"/>
            <a:ext cx="2089245" cy="838200"/>
            <a:chOff x="6902355" y="152400"/>
            <a:chExt cx="2089245" cy="838200"/>
          </a:xfrm>
          <a:solidFill>
            <a:srgbClr val="5E6167"/>
          </a:solidFill>
        </p:grpSpPr>
        <p:sp>
          <p:nvSpPr>
            <p:cNvPr id="11" name="Rectangle 1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Flowchart: Data 1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3"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5"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6" name="Slide Number Placeholder 5"/>
          <p:cNvSpPr>
            <a:spLocks noGrp="1"/>
          </p:cNvSpPr>
          <p:nvPr>
            <p:ph type="sldNum" sz="quarter" idx="12"/>
          </p:nvPr>
        </p:nvSpPr>
        <p:spPr/>
        <p:txBody>
          <a:bodyPr/>
          <a:lstStyle>
            <a:lvl1pPr>
              <a:defRPr smtClean="0">
                <a:solidFill>
                  <a:schemeClr val="tx1"/>
                </a:solidFill>
              </a:defRPr>
            </a:lvl1pPr>
          </a:lstStyle>
          <a:p>
            <a:pPr>
              <a:defRPr/>
            </a:pPr>
            <a:fld id="{9ED0F137-2EEB-4DBF-B7DC-C64A7736323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30512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5"/>
          <p:cNvGrpSpPr/>
          <p:nvPr userDrawn="1"/>
        </p:nvGrpSpPr>
        <p:grpSpPr>
          <a:xfrm>
            <a:off x="152400" y="152400"/>
            <a:ext cx="6889845"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 name="Group 17"/>
          <p:cNvGrpSpPr/>
          <p:nvPr userDrawn="1"/>
        </p:nvGrpSpPr>
        <p:grpSpPr>
          <a:xfrm>
            <a:off x="6902355" y="152400"/>
            <a:ext cx="2089245" cy="838200"/>
            <a:chOff x="6902355" y="152400"/>
            <a:chExt cx="2089245" cy="838200"/>
          </a:xfrm>
          <a:solidFill>
            <a:srgbClr val="5E6167"/>
          </a:solidFill>
        </p:grpSpPr>
        <p:sp>
          <p:nvSpPr>
            <p:cNvPr id="11" name="Rectangle 1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Flowchart: Data 1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3"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5"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6" name="Slide Number Placeholder 5"/>
          <p:cNvSpPr>
            <a:spLocks noGrp="1"/>
          </p:cNvSpPr>
          <p:nvPr>
            <p:ph type="sldNum" sz="quarter" idx="12"/>
          </p:nvPr>
        </p:nvSpPr>
        <p:spPr/>
        <p:txBody>
          <a:bodyPr/>
          <a:lstStyle>
            <a:lvl1pPr>
              <a:defRPr smtClean="0">
                <a:solidFill>
                  <a:schemeClr val="tx1"/>
                </a:solidFill>
              </a:defRPr>
            </a:lvl1pPr>
          </a:lstStyle>
          <a:p>
            <a:pPr>
              <a:defRPr/>
            </a:pPr>
            <a:fld id="{9B7D3C02-D8E0-408D-A58A-9DA0FC967BF9}" type="slidenum">
              <a:rPr lang="en-US"/>
              <a:pPr>
                <a:defRPr/>
              </a:pPr>
              <a:t>‹#›</a:t>
            </a:fld>
            <a:endParaRPr lang="en-US" dirty="0"/>
          </a:p>
        </p:txBody>
      </p:sp>
    </p:spTree>
    <p:extLst>
      <p:ext uri="{BB962C8B-B14F-4D97-AF65-F5344CB8AC3E}">
        <p14:creationId xmlns:p14="http://schemas.microsoft.com/office/powerpoint/2010/main" val="42003627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B4DF73A9-254A-4671-9231-D95D0F1301A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8511458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9D70BBFC-2DF4-4373-AEC1-124BCCD876E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88153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457200" y="1447800"/>
            <a:ext cx="3008313" cy="7472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B00E6A3D-55C5-4445-BBDE-7209C21ADE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4573665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DACADC74-0D08-4B0A-B1F3-4390D5560B9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89537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457200" y="1371600"/>
            <a:ext cx="8229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9E345B03-98BA-4091-A0AE-FA991C6CEB7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615846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Vertical Title 1"/>
          <p:cNvSpPr>
            <a:spLocks noGrp="1"/>
          </p:cNvSpPr>
          <p:nvPr>
            <p:ph type="title" orient="vert"/>
          </p:nvPr>
        </p:nvSpPr>
        <p:spPr>
          <a:xfrm>
            <a:off x="6629400" y="12192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19800" cy="4830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0E5EC6F5-AD78-4F73-8ED5-C428A880056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2409995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reeform 3"/>
          <p:cNvSpPr>
            <a:spLocks noChangeArrowheads="1"/>
          </p:cNvSpPr>
          <p:nvPr userDrawn="1"/>
        </p:nvSpPr>
        <p:spPr bwMode="auto">
          <a:xfrm>
            <a:off x="152400" y="152400"/>
            <a:ext cx="6904038" cy="6553200"/>
          </a:xfrm>
          <a:custGeom>
            <a:avLst/>
            <a:gdLst>
              <a:gd name="T0" fmla="*/ 7026 w 11866"/>
              <a:gd name="T1" fmla="*/ 11533 h 11520"/>
              <a:gd name="T2" fmla="*/ 11866 w 11866"/>
              <a:gd name="T3" fmla="*/ 0 h 11520"/>
              <a:gd name="T4" fmla="*/ 0 w 11866"/>
              <a:gd name="T5" fmla="*/ 0 h 11520"/>
              <a:gd name="T6" fmla="*/ 0 w 11866"/>
              <a:gd name="T7" fmla="*/ 11520 h 11520"/>
              <a:gd name="T8" fmla="*/ 7026 w 11866"/>
              <a:gd name="T9" fmla="*/ 11533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66" h="11520">
                <a:moveTo>
                  <a:pt x="7026" y="11533"/>
                </a:moveTo>
                <a:lnTo>
                  <a:pt x="11866" y="0"/>
                </a:lnTo>
                <a:lnTo>
                  <a:pt x="0" y="0"/>
                </a:lnTo>
                <a:lnTo>
                  <a:pt x="0" y="11520"/>
                </a:lnTo>
                <a:lnTo>
                  <a:pt x="7026" y="11533"/>
                </a:lnTo>
                <a:close/>
              </a:path>
            </a:pathLst>
          </a:custGeom>
          <a:solidFill>
            <a:srgbClr val="0022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sp>
        <p:nvSpPr>
          <p:cNvPr id="3" name="Freeform 4"/>
          <p:cNvSpPr>
            <a:spLocks noChangeArrowheads="1"/>
          </p:cNvSpPr>
          <p:nvPr userDrawn="1"/>
        </p:nvSpPr>
        <p:spPr bwMode="auto">
          <a:xfrm>
            <a:off x="4437063" y="152400"/>
            <a:ext cx="4554537" cy="6553200"/>
          </a:xfrm>
          <a:custGeom>
            <a:avLst/>
            <a:gdLst>
              <a:gd name="T0" fmla="*/ 4840 w 7827"/>
              <a:gd name="T1" fmla="*/ 0 h 11520"/>
              <a:gd name="T2" fmla="*/ 0 w 7827"/>
              <a:gd name="T3" fmla="*/ 11533 h 11520"/>
              <a:gd name="T4" fmla="*/ 7826 w 7827"/>
              <a:gd name="T5" fmla="*/ 11520 h 11520"/>
              <a:gd name="T6" fmla="*/ 7826 w 7827"/>
              <a:gd name="T7" fmla="*/ 0 h 11520"/>
              <a:gd name="T8" fmla="*/ 4840 w 7827"/>
              <a:gd name="T9" fmla="*/ 0 h 11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7" h="11520">
                <a:moveTo>
                  <a:pt x="4840" y="0"/>
                </a:moveTo>
                <a:lnTo>
                  <a:pt x="0" y="11533"/>
                </a:lnTo>
                <a:lnTo>
                  <a:pt x="7826" y="11520"/>
                </a:lnTo>
                <a:lnTo>
                  <a:pt x="7826" y="0"/>
                </a:lnTo>
                <a:lnTo>
                  <a:pt x="4840" y="0"/>
                </a:lnTo>
                <a:close/>
              </a:path>
            </a:pathLst>
          </a:custGeom>
          <a:solidFill>
            <a:srgbClr val="5E61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prstClr val="black"/>
              </a:solidFill>
            </a:endParaRPr>
          </a:p>
        </p:txBody>
      </p:sp>
      <p:pic>
        <p:nvPicPr>
          <p:cNvPr id="4" name="Picture 11" descr="DIA_Logo_website_white_IL1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5967413"/>
            <a:ext cx="18256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8021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117015C0-8D65-4FF0-BFCC-0717DADCF747}"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262214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E6167"/>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6D4BC491-9996-4C01-BFC6-0DAC039F320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873625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77098B6D-BFCC-40B8-9253-E19C8CC7290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32064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9EB942E8-809F-4F80-B5F4-DD054398ED99}" type="slidenum">
              <a:rPr lang="en-US"/>
              <a:pPr>
                <a:defRPr/>
              </a:pPr>
              <a:t>‹#›</a:t>
            </a:fld>
            <a:endParaRPr lang="en-US" dirty="0"/>
          </a:p>
        </p:txBody>
      </p:sp>
    </p:spTree>
    <p:extLst>
      <p:ext uri="{BB962C8B-B14F-4D97-AF65-F5344CB8AC3E}">
        <p14:creationId xmlns:p14="http://schemas.microsoft.com/office/powerpoint/2010/main" val="11252843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5"/>
          <p:cNvGrpSpPr/>
          <p:nvPr userDrawn="1"/>
        </p:nvGrpSpPr>
        <p:grpSpPr>
          <a:xfrm>
            <a:off x="152400" y="152400"/>
            <a:ext cx="6889845"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10" name="Group 17"/>
          <p:cNvGrpSpPr/>
          <p:nvPr userDrawn="1"/>
        </p:nvGrpSpPr>
        <p:grpSpPr>
          <a:xfrm>
            <a:off x="6902355" y="152400"/>
            <a:ext cx="2089245" cy="838200"/>
            <a:chOff x="6902355" y="152400"/>
            <a:chExt cx="2089245" cy="838200"/>
          </a:xfrm>
          <a:solidFill>
            <a:srgbClr val="5E6167"/>
          </a:solidFill>
        </p:grpSpPr>
        <p:sp>
          <p:nvSpPr>
            <p:cNvPr id="11" name="Rectangle 1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Flowchart: Data 1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3"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5"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6" name="Slide Number Placeholder 5"/>
          <p:cNvSpPr>
            <a:spLocks noGrp="1"/>
          </p:cNvSpPr>
          <p:nvPr>
            <p:ph type="sldNum" sz="quarter" idx="12"/>
          </p:nvPr>
        </p:nvSpPr>
        <p:spPr/>
        <p:txBody>
          <a:bodyPr/>
          <a:lstStyle>
            <a:lvl1pPr>
              <a:defRPr smtClean="0">
                <a:solidFill>
                  <a:schemeClr val="tx1"/>
                </a:solidFill>
              </a:defRPr>
            </a:lvl1pPr>
          </a:lstStyle>
          <a:p>
            <a:pPr>
              <a:defRPr/>
            </a:pPr>
            <a:fld id="{9ED0F137-2EEB-4DBF-B7DC-C64A7736323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0053533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B4DF73A9-254A-4671-9231-D95D0F1301A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124742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9D70BBFC-2DF4-4373-AEC1-124BCCD876E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8288630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457200" y="1447800"/>
            <a:ext cx="3008313" cy="7472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B00E6A3D-55C5-4445-BBDE-7209C21ADE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0221633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DACADC74-0D08-4B0A-B1F3-4390D5560B9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6003194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457200" y="1371600"/>
            <a:ext cx="8229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2"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3" name="Slide Number Placeholder 5"/>
          <p:cNvSpPr>
            <a:spLocks noGrp="1"/>
          </p:cNvSpPr>
          <p:nvPr>
            <p:ph type="sldNum" sz="quarter" idx="12"/>
          </p:nvPr>
        </p:nvSpPr>
        <p:spPr/>
        <p:txBody>
          <a:bodyPr/>
          <a:lstStyle>
            <a:lvl1pPr>
              <a:defRPr smtClean="0">
                <a:solidFill>
                  <a:schemeClr val="tx1"/>
                </a:solidFill>
              </a:defRPr>
            </a:lvl1pPr>
          </a:lstStyle>
          <a:p>
            <a:pPr>
              <a:defRPr/>
            </a:pPr>
            <a:fld id="{9E345B03-98BA-4091-A0AE-FA991C6CEB7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2888578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5"/>
          <p:cNvGrpSpPr/>
          <p:nvPr userDrawn="1"/>
        </p:nvGrpSpPr>
        <p:grpSpPr>
          <a:xfrm>
            <a:off x="152400" y="152400"/>
            <a:ext cx="6889845"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solidFill>
                  <a:prstClr val="black"/>
                </a:solidFill>
                <a:latin typeface="Calibri"/>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grpSp>
        <p:nvGrpSpPr>
          <p:cNvPr id="7" name="Group 17"/>
          <p:cNvGrpSpPr/>
          <p:nvPr userDrawn="1"/>
        </p:nvGrpSpPr>
        <p:grpSpPr>
          <a:xfrm>
            <a:off x="6902355" y="152400"/>
            <a:ext cx="2089245" cy="838200"/>
            <a:chOff x="6902355" y="152400"/>
            <a:chExt cx="2089245" cy="838200"/>
          </a:xfrm>
          <a:solidFill>
            <a:srgbClr val="5E6167"/>
          </a:solidFill>
        </p:grpSpPr>
        <p:sp>
          <p:nvSpPr>
            <p:cNvPr id="8" name="Rectangle 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Flowchart: Data 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pic>
        <p:nvPicPr>
          <p:cNvPr id="10" name="Picture 15"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solidFill>
                  <a:prstClr val="white"/>
                </a:solidFill>
              </a:rPr>
              <a:t>Click to edit Master title style</a:t>
            </a:r>
          </a:p>
        </p:txBody>
      </p:sp>
      <p:sp>
        <p:nvSpPr>
          <p:cNvPr id="2" name="Vertical Title 1"/>
          <p:cNvSpPr>
            <a:spLocks noGrp="1"/>
          </p:cNvSpPr>
          <p:nvPr>
            <p:ph type="title" orient="vert"/>
          </p:nvPr>
        </p:nvSpPr>
        <p:spPr>
          <a:xfrm>
            <a:off x="6629400" y="12192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19800" cy="4830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solidFill>
                  <a:prstClr val="black"/>
                </a:solidFill>
              </a:rPr>
              <a:t>Drug Information Association</a:t>
            </a:r>
          </a:p>
        </p:txBody>
      </p:sp>
      <p:sp>
        <p:nvSpPr>
          <p:cNvPr id="13"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solidFill>
                  <a:prstClr val="black"/>
                </a:solidFill>
              </a:rPr>
              <a:t>www.diahome.org</a:t>
            </a:r>
          </a:p>
        </p:txBody>
      </p:sp>
      <p:sp>
        <p:nvSpPr>
          <p:cNvPr id="14" name="Slide Number Placeholder 5"/>
          <p:cNvSpPr>
            <a:spLocks noGrp="1"/>
          </p:cNvSpPr>
          <p:nvPr>
            <p:ph type="sldNum" sz="quarter" idx="12"/>
          </p:nvPr>
        </p:nvSpPr>
        <p:spPr/>
        <p:txBody>
          <a:bodyPr/>
          <a:lstStyle>
            <a:lvl1pPr>
              <a:defRPr smtClean="0">
                <a:solidFill>
                  <a:schemeClr val="tx1"/>
                </a:solidFill>
              </a:defRPr>
            </a:lvl1pPr>
          </a:lstStyle>
          <a:p>
            <a:pPr>
              <a:defRPr/>
            </a:pPr>
            <a:fld id="{0E5EC6F5-AD78-4F73-8ED5-C428A880056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24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 name="Group 15"/>
          <p:cNvGrpSpPr/>
          <p:nvPr userDrawn="1"/>
        </p:nvGrpSpPr>
        <p:grpSpPr>
          <a:xfrm>
            <a:off x="152400" y="152400"/>
            <a:ext cx="6889845"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6" name="Group 17"/>
          <p:cNvGrpSpPr/>
          <p:nvPr userDrawn="1"/>
        </p:nvGrpSpPr>
        <p:grpSpPr>
          <a:xfrm>
            <a:off x="6902355" y="152400"/>
            <a:ext cx="2089245" cy="838200"/>
            <a:chOff x="6902355" y="152400"/>
            <a:chExt cx="2089245" cy="838200"/>
          </a:xfrm>
          <a:solidFill>
            <a:srgbClr val="5E6167"/>
          </a:solidFill>
        </p:grpSpPr>
        <p:sp>
          <p:nvSpPr>
            <p:cNvPr id="7" name="Rectangle 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Flowchart: Data 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1"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2" name="Slide Number Placeholder 5"/>
          <p:cNvSpPr>
            <a:spLocks noGrp="1"/>
          </p:cNvSpPr>
          <p:nvPr>
            <p:ph type="sldNum" sz="quarter" idx="12"/>
          </p:nvPr>
        </p:nvSpPr>
        <p:spPr/>
        <p:txBody>
          <a:bodyPr/>
          <a:lstStyle>
            <a:lvl1pPr>
              <a:defRPr smtClean="0">
                <a:solidFill>
                  <a:schemeClr val="tx1"/>
                </a:solidFill>
              </a:defRPr>
            </a:lvl1pPr>
          </a:lstStyle>
          <a:p>
            <a:pPr>
              <a:defRPr/>
            </a:pPr>
            <a:fld id="{20035C34-D085-4989-B1E3-5A11CDB1DA44}" type="slidenum">
              <a:rPr lang="en-US"/>
              <a:pPr>
                <a:defRPr/>
              </a:pPr>
              <a:t>‹#›</a:t>
            </a:fld>
            <a:endParaRPr lang="en-US" dirty="0"/>
          </a:p>
        </p:txBody>
      </p:sp>
    </p:spTree>
    <p:extLst>
      <p:ext uri="{BB962C8B-B14F-4D97-AF65-F5344CB8AC3E}">
        <p14:creationId xmlns:p14="http://schemas.microsoft.com/office/powerpoint/2010/main" val="314958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ea typeface="+mj-ea"/>
              </a:rPr>
              <a:t>Click to edit Master title style</a:t>
            </a:r>
          </a:p>
        </p:txBody>
      </p:sp>
      <p:sp>
        <p:nvSpPr>
          <p:cNvPr id="2" name="Title 1"/>
          <p:cNvSpPr>
            <a:spLocks noGrp="1"/>
          </p:cNvSpPr>
          <p:nvPr>
            <p:ph type="title"/>
          </p:nvPr>
        </p:nvSpPr>
        <p:spPr>
          <a:xfrm>
            <a:off x="457200" y="1447800"/>
            <a:ext cx="3008313" cy="7472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F7EB36F4-054A-42F4-ABFB-43BF747DD31C}" type="slidenum">
              <a:rPr lang="en-US"/>
              <a:pPr>
                <a:defRPr/>
              </a:pPr>
              <a:t>‹#›</a:t>
            </a:fld>
            <a:endParaRPr lang="en-US" dirty="0"/>
          </a:p>
        </p:txBody>
      </p:sp>
    </p:spTree>
    <p:extLst>
      <p:ext uri="{BB962C8B-B14F-4D97-AF65-F5344CB8AC3E}">
        <p14:creationId xmlns:p14="http://schemas.microsoft.com/office/powerpoint/2010/main" val="4082507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p:nvPr userDrawn="1"/>
        </p:nvGrpSpPr>
        <p:grpSpPr>
          <a:xfrm>
            <a:off x="152400" y="152400"/>
            <a:ext cx="6889845"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8" name="Group 17"/>
          <p:cNvGrpSpPr/>
          <p:nvPr userDrawn="1"/>
        </p:nvGrpSpPr>
        <p:grpSpPr>
          <a:xfrm>
            <a:off x="6902355" y="152400"/>
            <a:ext cx="2089245" cy="838200"/>
            <a:chOff x="6902355" y="152400"/>
            <a:chExt cx="2089245" cy="838200"/>
          </a:xfrm>
          <a:solidFill>
            <a:srgbClr val="5E6167"/>
          </a:solidFill>
        </p:grpSpPr>
        <p:sp>
          <p:nvSpPr>
            <p:cNvPr id="9" name="Rectangle 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Flowchart: Data 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8050" y="357188"/>
            <a:ext cx="15049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dirty="0" smtClean="0">
                <a:ea typeface="+mj-ea"/>
              </a:rPr>
              <a:t>Click to edit Master title style</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p:txBody>
          <a:bodyPr/>
          <a:lstStyle>
            <a:lvl1pPr algn="l">
              <a:defRPr sz="1000" dirty="0">
                <a:solidFill>
                  <a:schemeClr val="tx1"/>
                </a:solidFill>
              </a:defRPr>
            </a:lvl1pPr>
          </a:lstStyle>
          <a:p>
            <a:pPr>
              <a:defRPr/>
            </a:pPr>
            <a:r>
              <a:rPr lang="en-US" dirty="0"/>
              <a:t>Drug Information Association</a:t>
            </a:r>
          </a:p>
        </p:txBody>
      </p:sp>
      <p:sp>
        <p:nvSpPr>
          <p:cNvPr id="14" name="Footer Placeholder 4"/>
          <p:cNvSpPr>
            <a:spLocks noGrp="1"/>
          </p:cNvSpPr>
          <p:nvPr>
            <p:ph type="ftr" sz="quarter" idx="11"/>
          </p:nvPr>
        </p:nvSpPr>
        <p:spPr/>
        <p:txBody>
          <a:bodyPr/>
          <a:lstStyle>
            <a:lvl1pPr algn="ctr">
              <a:defRPr sz="1000" dirty="0">
                <a:solidFill>
                  <a:schemeClr val="tx1"/>
                </a:solidFill>
              </a:defRPr>
            </a:lvl1pPr>
          </a:lstStyle>
          <a:p>
            <a:pPr>
              <a:defRPr/>
            </a:pPr>
            <a:r>
              <a:rPr lang="en-US" dirty="0"/>
              <a:t>www.diahome.org</a:t>
            </a:r>
          </a:p>
        </p:txBody>
      </p:sp>
      <p:sp>
        <p:nvSpPr>
          <p:cNvPr id="15" name="Slide Number Placeholder 5"/>
          <p:cNvSpPr>
            <a:spLocks noGrp="1"/>
          </p:cNvSpPr>
          <p:nvPr>
            <p:ph type="sldNum" sz="quarter" idx="12"/>
          </p:nvPr>
        </p:nvSpPr>
        <p:spPr/>
        <p:txBody>
          <a:bodyPr/>
          <a:lstStyle>
            <a:lvl1pPr>
              <a:defRPr smtClean="0">
                <a:solidFill>
                  <a:schemeClr val="tx1"/>
                </a:solidFill>
              </a:defRPr>
            </a:lvl1pPr>
          </a:lstStyle>
          <a:p>
            <a:pPr>
              <a:defRPr/>
            </a:pPr>
            <a:fld id="{E6263597-63F4-4BDD-A0E2-440BD21AD4AF}" type="slidenum">
              <a:rPr lang="en-US"/>
              <a:pPr>
                <a:defRPr/>
              </a:pPr>
              <a:t>‹#›</a:t>
            </a:fld>
            <a:endParaRPr lang="en-US" dirty="0"/>
          </a:p>
        </p:txBody>
      </p:sp>
    </p:spTree>
    <p:extLst>
      <p:ext uri="{BB962C8B-B14F-4D97-AF65-F5344CB8AC3E}">
        <p14:creationId xmlns:p14="http://schemas.microsoft.com/office/powerpoint/2010/main" val="360945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t>Drug Information Association</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t>www.diahome.org</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898989"/>
                </a:solidFill>
                <a:latin typeface="Calibri" pitchFamily="34" charset="0"/>
                <a:cs typeface="Arial" pitchFamily="34" charset="0"/>
              </a:defRPr>
            </a:lvl1pPr>
          </a:lstStyle>
          <a:p>
            <a:pPr>
              <a:defRPr/>
            </a:pPr>
            <a:fld id="{F5F8C933-A778-4AC4-BF29-BB6AE848E0F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Arial" pitchFamily="-106" charset="0"/>
          <a:cs typeface="Arial" pitchFamily="34" charset="0"/>
        </a:defRPr>
      </a:lvl1pPr>
      <a:lvl2pPr algn="ctr" rtl="0" eaLnBrk="0" fontAlgn="base" hangingPunct="0">
        <a:spcBef>
          <a:spcPct val="0"/>
        </a:spcBef>
        <a:spcAft>
          <a:spcPct val="0"/>
        </a:spcAft>
        <a:defRPr sz="4400">
          <a:solidFill>
            <a:schemeClr val="tx1"/>
          </a:solidFill>
          <a:latin typeface="Arial" charset="0"/>
          <a:ea typeface="Arial" pitchFamily="-106" charset="0"/>
          <a:cs typeface="Arial" charset="0"/>
        </a:defRPr>
      </a:lvl2pPr>
      <a:lvl3pPr algn="ctr" rtl="0" eaLnBrk="0" fontAlgn="base" hangingPunct="0">
        <a:spcBef>
          <a:spcPct val="0"/>
        </a:spcBef>
        <a:spcAft>
          <a:spcPct val="0"/>
        </a:spcAft>
        <a:defRPr sz="4400">
          <a:solidFill>
            <a:schemeClr val="tx1"/>
          </a:solidFill>
          <a:latin typeface="Arial" charset="0"/>
          <a:ea typeface="Arial" pitchFamily="-106" charset="0"/>
          <a:cs typeface="Arial" charset="0"/>
        </a:defRPr>
      </a:lvl3pPr>
      <a:lvl4pPr algn="ctr" rtl="0" eaLnBrk="0" fontAlgn="base" hangingPunct="0">
        <a:spcBef>
          <a:spcPct val="0"/>
        </a:spcBef>
        <a:spcAft>
          <a:spcPct val="0"/>
        </a:spcAft>
        <a:defRPr sz="4400">
          <a:solidFill>
            <a:schemeClr val="tx1"/>
          </a:solidFill>
          <a:latin typeface="Arial" charset="0"/>
          <a:ea typeface="Arial" pitchFamily="-106" charset="0"/>
          <a:cs typeface="Arial" charset="0"/>
        </a:defRPr>
      </a:lvl4pPr>
      <a:lvl5pPr algn="ctr" rtl="0" eaLnBrk="0" fontAlgn="base" hangingPunct="0">
        <a:spcBef>
          <a:spcPct val="0"/>
        </a:spcBef>
        <a:spcAft>
          <a:spcPct val="0"/>
        </a:spcAft>
        <a:defRPr sz="4400">
          <a:solidFill>
            <a:schemeClr val="tx1"/>
          </a:solidFill>
          <a:latin typeface="Arial" charset="0"/>
          <a:ea typeface="Arial" pitchFamily="-106"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06"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06"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06"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Drug Information Association</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www.diahome.org</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898989"/>
                </a:solidFill>
                <a:latin typeface="Calibri" pitchFamily="34" charset="0"/>
                <a:cs typeface="Arial" pitchFamily="34" charset="0"/>
              </a:defRPr>
            </a:lvl1pPr>
          </a:lstStyle>
          <a:p>
            <a:pPr>
              <a:defRPr/>
            </a:pPr>
            <a:fld id="{8100DE45-0C77-43AD-8C31-B5999040388D}" type="slidenum">
              <a:rPr lang="en-US"/>
              <a:pPr>
                <a:defRPr/>
              </a:pPr>
              <a:t>‹#›</a:t>
            </a:fld>
            <a:endParaRPr lang="en-US" dirty="0"/>
          </a:p>
        </p:txBody>
      </p:sp>
    </p:spTree>
    <p:extLst>
      <p:ext uri="{BB962C8B-B14F-4D97-AF65-F5344CB8AC3E}">
        <p14:creationId xmlns:p14="http://schemas.microsoft.com/office/powerpoint/2010/main" val="4274628942"/>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Arial" pitchFamily="-106" charset="0"/>
          <a:cs typeface="Arial" pitchFamily="34" charset="0"/>
        </a:defRPr>
      </a:lvl1pPr>
      <a:lvl2pPr algn="ctr" rtl="0" eaLnBrk="0" fontAlgn="base" hangingPunct="0">
        <a:spcBef>
          <a:spcPct val="0"/>
        </a:spcBef>
        <a:spcAft>
          <a:spcPct val="0"/>
        </a:spcAft>
        <a:defRPr sz="4400">
          <a:solidFill>
            <a:schemeClr val="tx1"/>
          </a:solidFill>
          <a:latin typeface="Arial" charset="0"/>
          <a:ea typeface="Arial" pitchFamily="-106" charset="0"/>
          <a:cs typeface="Arial" charset="0"/>
        </a:defRPr>
      </a:lvl2pPr>
      <a:lvl3pPr algn="ctr" rtl="0" eaLnBrk="0" fontAlgn="base" hangingPunct="0">
        <a:spcBef>
          <a:spcPct val="0"/>
        </a:spcBef>
        <a:spcAft>
          <a:spcPct val="0"/>
        </a:spcAft>
        <a:defRPr sz="4400">
          <a:solidFill>
            <a:schemeClr val="tx1"/>
          </a:solidFill>
          <a:latin typeface="Arial" charset="0"/>
          <a:ea typeface="Arial" pitchFamily="-106" charset="0"/>
          <a:cs typeface="Arial" charset="0"/>
        </a:defRPr>
      </a:lvl3pPr>
      <a:lvl4pPr algn="ctr" rtl="0" eaLnBrk="0" fontAlgn="base" hangingPunct="0">
        <a:spcBef>
          <a:spcPct val="0"/>
        </a:spcBef>
        <a:spcAft>
          <a:spcPct val="0"/>
        </a:spcAft>
        <a:defRPr sz="4400">
          <a:solidFill>
            <a:schemeClr val="tx1"/>
          </a:solidFill>
          <a:latin typeface="Arial" charset="0"/>
          <a:ea typeface="Arial" pitchFamily="-106" charset="0"/>
          <a:cs typeface="Arial" charset="0"/>
        </a:defRPr>
      </a:lvl4pPr>
      <a:lvl5pPr algn="ctr" rtl="0" eaLnBrk="0" fontAlgn="base" hangingPunct="0">
        <a:spcBef>
          <a:spcPct val="0"/>
        </a:spcBef>
        <a:spcAft>
          <a:spcPct val="0"/>
        </a:spcAft>
        <a:defRPr sz="4400">
          <a:solidFill>
            <a:schemeClr val="tx1"/>
          </a:solidFill>
          <a:latin typeface="Arial" charset="0"/>
          <a:ea typeface="Arial" pitchFamily="-106"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06"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06"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06"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Drug Information Association</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www.diahome.org</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898989"/>
                </a:solidFill>
                <a:latin typeface="Calibri" pitchFamily="34" charset="0"/>
                <a:cs typeface="Arial" pitchFamily="34" charset="0"/>
              </a:defRPr>
            </a:lvl1pPr>
          </a:lstStyle>
          <a:p>
            <a:pPr>
              <a:defRPr/>
            </a:pPr>
            <a:fld id="{8C5EA26C-9E91-43CC-A819-0FCD2296B869}" type="slidenum">
              <a:rPr lang="en-US"/>
              <a:pPr>
                <a:defRPr/>
              </a:pPr>
              <a:t>‹#›</a:t>
            </a:fld>
            <a:endParaRPr lang="en-US" dirty="0"/>
          </a:p>
        </p:txBody>
      </p:sp>
    </p:spTree>
    <p:extLst>
      <p:ext uri="{BB962C8B-B14F-4D97-AF65-F5344CB8AC3E}">
        <p14:creationId xmlns:p14="http://schemas.microsoft.com/office/powerpoint/2010/main" val="249549057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Arial" pitchFamily="-106" charset="0"/>
          <a:cs typeface="Arial" pitchFamily="34" charset="0"/>
        </a:defRPr>
      </a:lvl1pPr>
      <a:lvl2pPr algn="ctr" rtl="0" eaLnBrk="0" fontAlgn="base" hangingPunct="0">
        <a:spcBef>
          <a:spcPct val="0"/>
        </a:spcBef>
        <a:spcAft>
          <a:spcPct val="0"/>
        </a:spcAft>
        <a:defRPr sz="4400">
          <a:solidFill>
            <a:schemeClr val="tx1"/>
          </a:solidFill>
          <a:latin typeface="Arial" charset="0"/>
          <a:ea typeface="Arial" pitchFamily="-106" charset="0"/>
          <a:cs typeface="Arial" charset="0"/>
        </a:defRPr>
      </a:lvl2pPr>
      <a:lvl3pPr algn="ctr" rtl="0" eaLnBrk="0" fontAlgn="base" hangingPunct="0">
        <a:spcBef>
          <a:spcPct val="0"/>
        </a:spcBef>
        <a:spcAft>
          <a:spcPct val="0"/>
        </a:spcAft>
        <a:defRPr sz="4400">
          <a:solidFill>
            <a:schemeClr val="tx1"/>
          </a:solidFill>
          <a:latin typeface="Arial" charset="0"/>
          <a:ea typeface="Arial" pitchFamily="-106" charset="0"/>
          <a:cs typeface="Arial" charset="0"/>
        </a:defRPr>
      </a:lvl3pPr>
      <a:lvl4pPr algn="ctr" rtl="0" eaLnBrk="0" fontAlgn="base" hangingPunct="0">
        <a:spcBef>
          <a:spcPct val="0"/>
        </a:spcBef>
        <a:spcAft>
          <a:spcPct val="0"/>
        </a:spcAft>
        <a:defRPr sz="4400">
          <a:solidFill>
            <a:schemeClr val="tx1"/>
          </a:solidFill>
          <a:latin typeface="Arial" charset="0"/>
          <a:ea typeface="Arial" pitchFamily="-106" charset="0"/>
          <a:cs typeface="Arial" charset="0"/>
        </a:defRPr>
      </a:lvl4pPr>
      <a:lvl5pPr algn="ctr" rtl="0" eaLnBrk="0" fontAlgn="base" hangingPunct="0">
        <a:spcBef>
          <a:spcPct val="0"/>
        </a:spcBef>
        <a:spcAft>
          <a:spcPct val="0"/>
        </a:spcAft>
        <a:defRPr sz="4400">
          <a:solidFill>
            <a:schemeClr val="tx1"/>
          </a:solidFill>
          <a:latin typeface="Arial" charset="0"/>
          <a:ea typeface="Arial" pitchFamily="-106"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06"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06"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06"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Drug Information Association</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www.diahome.org</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898989"/>
                </a:solidFill>
                <a:latin typeface="Calibri" pitchFamily="34" charset="0"/>
                <a:cs typeface="Arial" pitchFamily="34" charset="0"/>
              </a:defRPr>
            </a:lvl1pPr>
          </a:lstStyle>
          <a:p>
            <a:pPr>
              <a:defRPr/>
            </a:pPr>
            <a:fld id="{8C5EA26C-9E91-43CC-A819-0FCD2296B869}" type="slidenum">
              <a:rPr lang="en-US"/>
              <a:pPr>
                <a:defRPr/>
              </a:pPr>
              <a:t>‹#›</a:t>
            </a:fld>
            <a:endParaRPr lang="en-US" dirty="0"/>
          </a:p>
        </p:txBody>
      </p:sp>
    </p:spTree>
    <p:extLst>
      <p:ext uri="{BB962C8B-B14F-4D97-AF65-F5344CB8AC3E}">
        <p14:creationId xmlns:p14="http://schemas.microsoft.com/office/powerpoint/2010/main" val="1146159934"/>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Arial" pitchFamily="-106" charset="0"/>
          <a:cs typeface="Arial" pitchFamily="34" charset="0"/>
        </a:defRPr>
      </a:lvl1pPr>
      <a:lvl2pPr algn="ctr" rtl="0" eaLnBrk="0" fontAlgn="base" hangingPunct="0">
        <a:spcBef>
          <a:spcPct val="0"/>
        </a:spcBef>
        <a:spcAft>
          <a:spcPct val="0"/>
        </a:spcAft>
        <a:defRPr sz="4400">
          <a:solidFill>
            <a:schemeClr val="tx1"/>
          </a:solidFill>
          <a:latin typeface="Arial" charset="0"/>
          <a:ea typeface="Arial" pitchFamily="-106" charset="0"/>
          <a:cs typeface="Arial" charset="0"/>
        </a:defRPr>
      </a:lvl2pPr>
      <a:lvl3pPr algn="ctr" rtl="0" eaLnBrk="0" fontAlgn="base" hangingPunct="0">
        <a:spcBef>
          <a:spcPct val="0"/>
        </a:spcBef>
        <a:spcAft>
          <a:spcPct val="0"/>
        </a:spcAft>
        <a:defRPr sz="4400">
          <a:solidFill>
            <a:schemeClr val="tx1"/>
          </a:solidFill>
          <a:latin typeface="Arial" charset="0"/>
          <a:ea typeface="Arial" pitchFamily="-106" charset="0"/>
          <a:cs typeface="Arial" charset="0"/>
        </a:defRPr>
      </a:lvl3pPr>
      <a:lvl4pPr algn="ctr" rtl="0" eaLnBrk="0" fontAlgn="base" hangingPunct="0">
        <a:spcBef>
          <a:spcPct val="0"/>
        </a:spcBef>
        <a:spcAft>
          <a:spcPct val="0"/>
        </a:spcAft>
        <a:defRPr sz="4400">
          <a:solidFill>
            <a:schemeClr val="tx1"/>
          </a:solidFill>
          <a:latin typeface="Arial" charset="0"/>
          <a:ea typeface="Arial" pitchFamily="-106" charset="0"/>
          <a:cs typeface="Arial" charset="0"/>
        </a:defRPr>
      </a:lvl4pPr>
      <a:lvl5pPr algn="ctr" rtl="0" eaLnBrk="0" fontAlgn="base" hangingPunct="0">
        <a:spcBef>
          <a:spcPct val="0"/>
        </a:spcBef>
        <a:spcAft>
          <a:spcPct val="0"/>
        </a:spcAft>
        <a:defRPr sz="4400">
          <a:solidFill>
            <a:schemeClr val="tx1"/>
          </a:solidFill>
          <a:latin typeface="Arial" charset="0"/>
          <a:ea typeface="Arial" pitchFamily="-106"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06"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06"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06"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Drug Information Association</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www.diahome.org</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898989"/>
                </a:solidFill>
                <a:latin typeface="Calibri" pitchFamily="34" charset="0"/>
                <a:cs typeface="Arial" pitchFamily="34" charset="0"/>
              </a:defRPr>
            </a:lvl1pPr>
          </a:lstStyle>
          <a:p>
            <a:pPr>
              <a:defRPr/>
            </a:pPr>
            <a:fld id="{8C5EA26C-9E91-43CC-A819-0FCD2296B869}" type="slidenum">
              <a:rPr lang="en-US"/>
              <a:pPr>
                <a:defRPr/>
              </a:pPr>
              <a:t>‹#›</a:t>
            </a:fld>
            <a:endParaRPr lang="en-US" dirty="0"/>
          </a:p>
        </p:txBody>
      </p:sp>
    </p:spTree>
    <p:extLst>
      <p:ext uri="{BB962C8B-B14F-4D97-AF65-F5344CB8AC3E}">
        <p14:creationId xmlns:p14="http://schemas.microsoft.com/office/powerpoint/2010/main" val="2857953048"/>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Arial" pitchFamily="-106" charset="0"/>
          <a:cs typeface="Arial" pitchFamily="34" charset="0"/>
        </a:defRPr>
      </a:lvl1pPr>
      <a:lvl2pPr algn="ctr" rtl="0" eaLnBrk="0" fontAlgn="base" hangingPunct="0">
        <a:spcBef>
          <a:spcPct val="0"/>
        </a:spcBef>
        <a:spcAft>
          <a:spcPct val="0"/>
        </a:spcAft>
        <a:defRPr sz="4400">
          <a:solidFill>
            <a:schemeClr val="tx1"/>
          </a:solidFill>
          <a:latin typeface="Arial" charset="0"/>
          <a:ea typeface="Arial" pitchFamily="-106" charset="0"/>
          <a:cs typeface="Arial" charset="0"/>
        </a:defRPr>
      </a:lvl2pPr>
      <a:lvl3pPr algn="ctr" rtl="0" eaLnBrk="0" fontAlgn="base" hangingPunct="0">
        <a:spcBef>
          <a:spcPct val="0"/>
        </a:spcBef>
        <a:spcAft>
          <a:spcPct val="0"/>
        </a:spcAft>
        <a:defRPr sz="4400">
          <a:solidFill>
            <a:schemeClr val="tx1"/>
          </a:solidFill>
          <a:latin typeface="Arial" charset="0"/>
          <a:ea typeface="Arial" pitchFamily="-106" charset="0"/>
          <a:cs typeface="Arial" charset="0"/>
        </a:defRPr>
      </a:lvl3pPr>
      <a:lvl4pPr algn="ctr" rtl="0" eaLnBrk="0" fontAlgn="base" hangingPunct="0">
        <a:spcBef>
          <a:spcPct val="0"/>
        </a:spcBef>
        <a:spcAft>
          <a:spcPct val="0"/>
        </a:spcAft>
        <a:defRPr sz="4400">
          <a:solidFill>
            <a:schemeClr val="tx1"/>
          </a:solidFill>
          <a:latin typeface="Arial" charset="0"/>
          <a:ea typeface="Arial" pitchFamily="-106" charset="0"/>
          <a:cs typeface="Arial" charset="0"/>
        </a:defRPr>
      </a:lvl4pPr>
      <a:lvl5pPr algn="ctr" rtl="0" eaLnBrk="0" fontAlgn="base" hangingPunct="0">
        <a:spcBef>
          <a:spcPct val="0"/>
        </a:spcBef>
        <a:spcAft>
          <a:spcPct val="0"/>
        </a:spcAft>
        <a:defRPr sz="4400">
          <a:solidFill>
            <a:schemeClr val="tx1"/>
          </a:solidFill>
          <a:latin typeface="Arial" charset="0"/>
          <a:ea typeface="Arial" pitchFamily="-106"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06"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06"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06"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Drug Information Association</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dirty="0">
                <a:solidFill>
                  <a:schemeClr val="tx1">
                    <a:tint val="75000"/>
                  </a:schemeClr>
                </a:solidFill>
                <a:latin typeface="+mn-lt"/>
                <a:ea typeface="+mn-ea"/>
                <a:cs typeface="+mn-cs"/>
              </a:defRPr>
            </a:lvl1pPr>
          </a:lstStyle>
          <a:p>
            <a:pPr>
              <a:defRPr/>
            </a:pPr>
            <a:r>
              <a:rPr lang="en-US" dirty="0">
                <a:solidFill>
                  <a:prstClr val="black">
                    <a:tint val="75000"/>
                  </a:prstClr>
                </a:solidFill>
              </a:rPr>
              <a:t>www.diahome.org</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898989"/>
                </a:solidFill>
                <a:latin typeface="Calibri" pitchFamily="34" charset="0"/>
                <a:cs typeface="Arial" pitchFamily="34" charset="0"/>
              </a:defRPr>
            </a:lvl1pPr>
          </a:lstStyle>
          <a:p>
            <a:pPr>
              <a:defRPr/>
            </a:pPr>
            <a:fld id="{8C5EA26C-9E91-43CC-A819-0FCD2296B869}" type="slidenum">
              <a:rPr lang="en-US"/>
              <a:pPr>
                <a:defRPr/>
              </a:pPr>
              <a:t>‹#›</a:t>
            </a:fld>
            <a:endParaRPr lang="en-US" dirty="0"/>
          </a:p>
        </p:txBody>
      </p:sp>
    </p:spTree>
    <p:extLst>
      <p:ext uri="{BB962C8B-B14F-4D97-AF65-F5344CB8AC3E}">
        <p14:creationId xmlns:p14="http://schemas.microsoft.com/office/powerpoint/2010/main" val="2513739017"/>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Arial" pitchFamily="-106" charset="0"/>
          <a:cs typeface="Arial" pitchFamily="34" charset="0"/>
        </a:defRPr>
      </a:lvl1pPr>
      <a:lvl2pPr algn="ctr" rtl="0" eaLnBrk="0" fontAlgn="base" hangingPunct="0">
        <a:spcBef>
          <a:spcPct val="0"/>
        </a:spcBef>
        <a:spcAft>
          <a:spcPct val="0"/>
        </a:spcAft>
        <a:defRPr sz="4400">
          <a:solidFill>
            <a:schemeClr val="tx1"/>
          </a:solidFill>
          <a:latin typeface="Arial" charset="0"/>
          <a:ea typeface="Arial" pitchFamily="-106" charset="0"/>
          <a:cs typeface="Arial" charset="0"/>
        </a:defRPr>
      </a:lvl2pPr>
      <a:lvl3pPr algn="ctr" rtl="0" eaLnBrk="0" fontAlgn="base" hangingPunct="0">
        <a:spcBef>
          <a:spcPct val="0"/>
        </a:spcBef>
        <a:spcAft>
          <a:spcPct val="0"/>
        </a:spcAft>
        <a:defRPr sz="4400">
          <a:solidFill>
            <a:schemeClr val="tx1"/>
          </a:solidFill>
          <a:latin typeface="Arial" charset="0"/>
          <a:ea typeface="Arial" pitchFamily="-106" charset="0"/>
          <a:cs typeface="Arial" charset="0"/>
        </a:defRPr>
      </a:lvl3pPr>
      <a:lvl4pPr algn="ctr" rtl="0" eaLnBrk="0" fontAlgn="base" hangingPunct="0">
        <a:spcBef>
          <a:spcPct val="0"/>
        </a:spcBef>
        <a:spcAft>
          <a:spcPct val="0"/>
        </a:spcAft>
        <a:defRPr sz="4400">
          <a:solidFill>
            <a:schemeClr val="tx1"/>
          </a:solidFill>
          <a:latin typeface="Arial" charset="0"/>
          <a:ea typeface="Arial" pitchFamily="-106" charset="0"/>
          <a:cs typeface="Arial" charset="0"/>
        </a:defRPr>
      </a:lvl4pPr>
      <a:lvl5pPr algn="ctr" rtl="0" eaLnBrk="0" fontAlgn="base" hangingPunct="0">
        <a:spcBef>
          <a:spcPct val="0"/>
        </a:spcBef>
        <a:spcAft>
          <a:spcPct val="0"/>
        </a:spcAft>
        <a:defRPr sz="4400">
          <a:solidFill>
            <a:schemeClr val="tx1"/>
          </a:solidFill>
          <a:latin typeface="Arial" charset="0"/>
          <a:ea typeface="Arial" pitchFamily="-106"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06"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06"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06"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06"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itiprogram.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hhs.gov/ohrp/education/training/indeex.html" TargetMode="External"/><Relationship Id="rId4" Type="http://schemas.openxmlformats.org/officeDocument/2006/relationships/hyperlink" Target="http://ohrp-ed.od.nih.gov/CBTs/Assurance/login.as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ohsr.od.nih.gov/" TargetMode="External"/><Relationship Id="rId2" Type="http://schemas.openxmlformats.org/officeDocument/2006/relationships/hyperlink" Target="http://www.fda.gov/ScienceResearch/SpecialTopics/CriticalPathInitiative/SpotlightonCPIProjects/ucm236523.htm"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idx="4294967295"/>
          </p:nvPr>
        </p:nvSpPr>
        <p:spPr>
          <a:xfrm>
            <a:off x="609600" y="533400"/>
            <a:ext cx="6096000" cy="1470025"/>
          </a:xfrm>
        </p:spPr>
        <p:txBody>
          <a:bodyPr/>
          <a:lstStyle/>
          <a:p>
            <a:pPr eaLnBrk="1" hangingPunct="1"/>
            <a:r>
              <a:rPr lang="de-DE" sz="3600" dirty="0" smtClean="0">
                <a:solidFill>
                  <a:schemeClr val="bg1"/>
                </a:solidFill>
                <a:latin typeface="Arial" charset="0"/>
                <a:cs typeface="Arial" charset="0"/>
              </a:rPr>
              <a:t>Investigator Training</a:t>
            </a:r>
            <a:br>
              <a:rPr lang="de-DE" sz="3600" dirty="0" smtClean="0">
                <a:solidFill>
                  <a:schemeClr val="bg1"/>
                </a:solidFill>
                <a:latin typeface="Arial" charset="0"/>
                <a:cs typeface="Arial" charset="0"/>
              </a:rPr>
            </a:br>
            <a:r>
              <a:rPr lang="de-DE" sz="3600" dirty="0" smtClean="0">
                <a:solidFill>
                  <a:schemeClr val="bg1"/>
                </a:solidFill>
                <a:latin typeface="Arial" charset="0"/>
                <a:cs typeface="Arial" charset="0"/>
              </a:rPr>
              <a:t>Site Perspective</a:t>
            </a:r>
            <a:br>
              <a:rPr lang="de-DE" sz="3600" dirty="0" smtClean="0">
                <a:solidFill>
                  <a:schemeClr val="bg1"/>
                </a:solidFill>
                <a:latin typeface="Arial" charset="0"/>
                <a:cs typeface="Arial" charset="0"/>
              </a:rPr>
            </a:br>
            <a:r>
              <a:rPr lang="de-DE" sz="3600" dirty="0" smtClean="0">
                <a:solidFill>
                  <a:schemeClr val="bg1"/>
                </a:solidFill>
                <a:latin typeface="Arial" charset="0"/>
                <a:cs typeface="Arial" charset="0"/>
              </a:rPr>
              <a:t>CRO/Vendor Perspective </a:t>
            </a:r>
            <a:endParaRPr lang="en-US" sz="3600" dirty="0" smtClean="0">
              <a:solidFill>
                <a:schemeClr val="bg1"/>
              </a:solidFill>
              <a:latin typeface="Arial" charset="0"/>
              <a:cs typeface="Arial" charset="0"/>
            </a:endParaRPr>
          </a:p>
        </p:txBody>
      </p:sp>
      <p:sp>
        <p:nvSpPr>
          <p:cNvPr id="13315" name="Subtitle 2"/>
          <p:cNvSpPr>
            <a:spLocks noGrp="1"/>
          </p:cNvSpPr>
          <p:nvPr>
            <p:ph type="subTitle" idx="4294967295"/>
          </p:nvPr>
        </p:nvSpPr>
        <p:spPr>
          <a:xfrm>
            <a:off x="152400" y="2514600"/>
            <a:ext cx="5562600" cy="1295400"/>
          </a:xfrm>
        </p:spPr>
        <p:txBody>
          <a:bodyPr/>
          <a:lstStyle/>
          <a:p>
            <a:pPr algn="ctr" eaLnBrk="1" hangingPunct="1">
              <a:lnSpc>
                <a:spcPct val="80000"/>
              </a:lnSpc>
              <a:buFont typeface="Arial" charset="0"/>
              <a:buNone/>
            </a:pPr>
            <a:r>
              <a:rPr lang="en-US" sz="2400" dirty="0" smtClean="0">
                <a:solidFill>
                  <a:schemeClr val="bg1"/>
                </a:solidFill>
                <a:latin typeface="Arial" charset="0"/>
                <a:cs typeface="Arial" charset="0"/>
              </a:rPr>
              <a:t>Peggy </a:t>
            </a:r>
            <a:r>
              <a:rPr lang="en-US" sz="2400" dirty="0" smtClean="0">
                <a:solidFill>
                  <a:schemeClr val="bg1"/>
                </a:solidFill>
                <a:latin typeface="Arial" charset="0"/>
                <a:cs typeface="Arial" charset="0"/>
              </a:rPr>
              <a:t>Gurian</a:t>
            </a:r>
            <a:r>
              <a:rPr lang="en-US" sz="2400" dirty="0" smtClean="0">
                <a:solidFill>
                  <a:schemeClr val="bg1"/>
                </a:solidFill>
                <a:latin typeface="Arial" charset="0"/>
                <a:cs typeface="Arial" charset="0"/>
              </a:rPr>
              <a:t>, RN, MSN, CCRA</a:t>
            </a:r>
          </a:p>
          <a:p>
            <a:pPr algn="ctr" eaLnBrk="1" hangingPunct="1">
              <a:lnSpc>
                <a:spcPct val="80000"/>
              </a:lnSpc>
              <a:buFont typeface="Arial" charset="0"/>
              <a:buNone/>
            </a:pPr>
            <a:r>
              <a:rPr lang="en-US" sz="2400" dirty="0" smtClean="0">
                <a:solidFill>
                  <a:schemeClr val="bg1"/>
                </a:solidFill>
                <a:latin typeface="Arial" charset="0"/>
                <a:cs typeface="Arial" charset="0"/>
              </a:rPr>
              <a:t>CompleWare</a:t>
            </a:r>
            <a:r>
              <a:rPr lang="en-US" sz="2400" dirty="0" smtClean="0">
                <a:solidFill>
                  <a:schemeClr val="bg1"/>
                </a:solidFill>
                <a:latin typeface="Arial" charset="0"/>
                <a:cs typeface="Arial" charset="0"/>
              </a:rPr>
              <a:t> </a:t>
            </a:r>
            <a:r>
              <a:rPr lang="en-US" sz="2400" dirty="0" smtClean="0">
                <a:solidFill>
                  <a:schemeClr val="bg1"/>
                </a:solidFill>
                <a:latin typeface="Arial" charset="0"/>
                <a:cs typeface="Arial" charset="0"/>
              </a:rPr>
              <a:t>Corporation</a:t>
            </a:r>
            <a:endParaRPr lang="en-US" sz="2400" dirty="0" smtClean="0">
              <a:solidFill>
                <a:schemeClr val="bg1"/>
              </a:solidFill>
              <a:latin typeface="Arial" charset="0"/>
              <a:cs typeface="Arial" charset="0"/>
            </a:endParaRPr>
          </a:p>
          <a:p>
            <a:pPr eaLnBrk="1" hangingPunct="1">
              <a:lnSpc>
                <a:spcPct val="80000"/>
              </a:lnSpc>
              <a:buFont typeface="Arial" charset="0"/>
              <a:buNone/>
            </a:pPr>
            <a:endParaRPr lang="en-US" sz="2400" dirty="0" smtClean="0">
              <a:solidFill>
                <a:schemeClr val="bg1"/>
              </a:solidFill>
              <a:latin typeface="Arial" charset="0"/>
              <a:cs typeface="Arial" charset="0"/>
            </a:endParaRPr>
          </a:p>
          <a:p>
            <a:pPr eaLnBrk="1" hangingPunct="1">
              <a:lnSpc>
                <a:spcPct val="80000"/>
              </a:lnSpc>
              <a:buFont typeface="Arial" charset="0"/>
              <a:buNone/>
            </a:pPr>
            <a:r>
              <a:rPr lang="en-US" sz="2400" dirty="0" smtClean="0">
                <a:solidFill>
                  <a:schemeClr val="bg1"/>
                </a:solidFill>
                <a:latin typeface="Arial" charset="0"/>
                <a:cs typeface="Arial" charset="0"/>
              </a:rPr>
              <a:t>Yvonne McCracken, MPH, CCRC</a:t>
            </a:r>
          </a:p>
          <a:p>
            <a:pPr algn="ctr" eaLnBrk="1" hangingPunct="1">
              <a:lnSpc>
                <a:spcPct val="80000"/>
              </a:lnSpc>
              <a:buFont typeface="Arial" charset="0"/>
              <a:buNone/>
            </a:pPr>
            <a:r>
              <a:rPr lang="en-US" sz="2400" dirty="0" smtClean="0">
                <a:solidFill>
                  <a:schemeClr val="bg1"/>
                </a:solidFill>
                <a:latin typeface="Arial" charset="0"/>
                <a:cs typeface="Arial" charset="0"/>
              </a:rPr>
              <a:t>Carolinas Research Associates</a:t>
            </a:r>
          </a:p>
          <a:p>
            <a:pPr algn="ctr" eaLnBrk="1" hangingPunct="1">
              <a:lnSpc>
                <a:spcPct val="80000"/>
              </a:lnSpc>
              <a:buFont typeface="Arial" charset="0"/>
              <a:buNone/>
            </a:pPr>
            <a:endParaRPr lang="en-US" sz="2400" dirty="0" smtClean="0">
              <a:solidFill>
                <a:schemeClr val="bg1"/>
              </a:solidFill>
              <a:latin typeface="Arial" charset="0"/>
              <a:cs typeface="Arial" charset="0"/>
            </a:endParaRPr>
          </a:p>
          <a:p>
            <a:pPr algn="ctr" eaLnBrk="1" hangingPunct="1">
              <a:lnSpc>
                <a:spcPct val="80000"/>
              </a:lnSpc>
              <a:buFont typeface="Arial" charset="0"/>
              <a:buNone/>
            </a:pPr>
            <a:r>
              <a:rPr lang="en-US" sz="2800" dirty="0" smtClean="0">
                <a:solidFill>
                  <a:schemeClr val="bg1"/>
                </a:solidFill>
                <a:latin typeface="Arial" charset="0"/>
                <a:cs typeface="Arial" charset="0"/>
              </a:rPr>
              <a:t>March 22,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0" y="228600"/>
            <a:ext cx="8229600" cy="762000"/>
          </a:xfrm>
        </p:spPr>
        <p:txBody>
          <a:bodyPr lIns="0" tIns="0" rIns="0" bIns="0" anchor="b"/>
          <a:lstStyle/>
          <a:p>
            <a:r>
              <a:rPr lang="en-US" sz="2800" dirty="0" smtClean="0">
                <a:solidFill>
                  <a:schemeClr val="bg1"/>
                </a:solidFill>
                <a:latin typeface="Arial" charset="0"/>
                <a:cs typeface="Arial" charset="0"/>
              </a:rPr>
              <a:t>Investigator Knowledge and </a:t>
            </a:r>
            <a:br>
              <a:rPr lang="en-US" sz="2800" dirty="0" smtClean="0">
                <a:solidFill>
                  <a:schemeClr val="bg1"/>
                </a:solidFill>
                <a:latin typeface="Arial" charset="0"/>
                <a:cs typeface="Arial" charset="0"/>
              </a:rPr>
            </a:br>
            <a:r>
              <a:rPr lang="en-US" sz="2800" dirty="0" smtClean="0">
                <a:solidFill>
                  <a:schemeClr val="bg1"/>
                </a:solidFill>
                <a:latin typeface="Arial" charset="0"/>
                <a:cs typeface="Arial" charset="0"/>
              </a:rPr>
              <a:t>Preparedness Study</a:t>
            </a:r>
          </a:p>
        </p:txBody>
      </p:sp>
      <p:sp>
        <p:nvSpPr>
          <p:cNvPr id="21507" name="Content Placeholder 2"/>
          <p:cNvSpPr>
            <a:spLocks noGrp="1"/>
          </p:cNvSpPr>
          <p:nvPr>
            <p:ph idx="4294967295"/>
          </p:nvPr>
        </p:nvSpPr>
        <p:spPr>
          <a:xfrm>
            <a:off x="228600" y="1371600"/>
            <a:ext cx="8550275" cy="4525963"/>
          </a:xfrm>
        </p:spPr>
        <p:txBody>
          <a:bodyPr lIns="0" tIns="0" rIns="0" bIns="0"/>
          <a:lstStyle/>
          <a:p>
            <a:pPr marL="342900" lvl="1" indent="-342900" defTabSz="8072438">
              <a:buFont typeface="Wingdings" pitchFamily="2" charset="2"/>
              <a:buChar char="q"/>
            </a:pPr>
            <a:r>
              <a:rPr lang="en-US" sz="2000" dirty="0" smtClean="0">
                <a:solidFill>
                  <a:srgbClr val="000090"/>
                </a:solidFill>
                <a:latin typeface="Arial" charset="0"/>
                <a:cs typeface="Arial" charset="0"/>
              </a:rPr>
              <a:t>Conducted by Harvard Medical School with a grant from Pfizer in association with the Association of Clinical Research Professionals (ACRP). PI: Greg </a:t>
            </a:r>
            <a:r>
              <a:rPr lang="en-US" sz="2000" dirty="0" smtClean="0">
                <a:solidFill>
                  <a:srgbClr val="000090"/>
                </a:solidFill>
                <a:latin typeface="Arial" charset="0"/>
                <a:cs typeface="Arial" charset="0"/>
              </a:rPr>
              <a:t>Koski</a:t>
            </a:r>
            <a:r>
              <a:rPr lang="en-US" sz="2000" dirty="0" smtClean="0">
                <a:solidFill>
                  <a:srgbClr val="000090"/>
                </a:solidFill>
                <a:latin typeface="Arial" charset="0"/>
                <a:cs typeface="Arial" charset="0"/>
              </a:rPr>
              <a:t>, PhD, MD</a:t>
            </a:r>
          </a:p>
          <a:p>
            <a:pPr marL="342900" lvl="1" indent="-342900" defTabSz="8072438">
              <a:buFont typeface="Wingdings" pitchFamily="2" charset="2"/>
              <a:buChar char="q"/>
            </a:pPr>
            <a:endParaRPr lang="en-US" sz="2000" dirty="0" smtClean="0">
              <a:solidFill>
                <a:srgbClr val="000090"/>
              </a:solidFill>
              <a:latin typeface="Arial" charset="0"/>
              <a:cs typeface="Arial" charset="0"/>
            </a:endParaRPr>
          </a:p>
          <a:p>
            <a:pPr defTabSz="8072438">
              <a:buFont typeface="Wingdings" pitchFamily="2" charset="2"/>
              <a:buChar char="q"/>
            </a:pPr>
            <a:r>
              <a:rPr lang="en-US" sz="2000" dirty="0" smtClean="0">
                <a:solidFill>
                  <a:srgbClr val="000090"/>
                </a:solidFill>
                <a:latin typeface="Arial" charset="0"/>
                <a:cs typeface="Arial" charset="0"/>
              </a:rPr>
              <a:t>The goal of this study is to objectively assess the current state of knowledge possessed by active clinical investigators in various settings.  The study will use an established professional certification examination, the Certified Physician Investigator (CPI) exam offered by the ACRP, to measure how well prepared investigators are to fulfill their responsibilities.  The examination covers all aspects of what every principal investigator conducting a clinical trial under the oversight of the Food and Drug Administration or other competent authority should know according to accepted Good Clinical Practice guidelines</a:t>
            </a:r>
          </a:p>
        </p:txBody>
      </p:sp>
      <p:sp>
        <p:nvSpPr>
          <p:cNvPr id="21509" name="Slide Number Placeholder 4"/>
          <p:cNvSpPr txBox="1">
            <a:spLocks noGrp="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1FDB682-06C8-4236-84AE-AD15CFA293E1}" type="slidenum">
              <a:rPr lang="en-GB" sz="1100">
                <a:solidFill>
                  <a:srgbClr val="6D6F71"/>
                </a:solidFill>
                <a:latin typeface="Verdana" pitchFamily="34" charset="0"/>
              </a:rPr>
              <a:pPr eaLnBrk="1" hangingPunct="1"/>
              <a:t>10</a:t>
            </a:fld>
            <a:endParaRPr lang="en-GB" sz="1100" dirty="0">
              <a:solidFill>
                <a:srgbClr val="6D6F71"/>
              </a:solidFill>
              <a:latin typeface="Verdana"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5718175"/>
            <a:ext cx="2371725" cy="10953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82A043F-56E7-4F89-B26F-C8B2A68CE41F}" type="slidenum">
              <a:rPr lang="en-GB" sz="1100">
                <a:solidFill>
                  <a:srgbClr val="6D6F71"/>
                </a:solidFill>
                <a:latin typeface="Verdana" pitchFamily="34" charset="0"/>
              </a:rPr>
              <a:pPr eaLnBrk="1" hangingPunct="1"/>
              <a:t>11</a:t>
            </a:fld>
            <a:endParaRPr lang="en-GB" sz="1100" dirty="0">
              <a:solidFill>
                <a:srgbClr val="6D6F71"/>
              </a:solidFill>
              <a:latin typeface="Verdana" pitchFamily="34" charset="0"/>
            </a:endParaRPr>
          </a:p>
        </p:txBody>
      </p:sp>
      <p:sp>
        <p:nvSpPr>
          <p:cNvPr id="22531" name="Slide Number Placeholder 4"/>
          <p:cNvSpPr txBox="1">
            <a:spLocks noGrp="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F3E092-B6D3-4BAF-9AC9-A6B823D1EE81}" type="slidenum">
              <a:rPr lang="en-GB" sz="1100">
                <a:solidFill>
                  <a:srgbClr val="6D6F71"/>
                </a:solidFill>
                <a:latin typeface="Verdana" pitchFamily="34" charset="0"/>
              </a:rPr>
              <a:pPr eaLnBrk="1" hangingPunct="1"/>
              <a:t>11</a:t>
            </a:fld>
            <a:endParaRPr lang="en-GB" sz="1100" dirty="0">
              <a:solidFill>
                <a:srgbClr val="6D6F71"/>
              </a:solidFill>
              <a:latin typeface="Verdana" pitchFamily="34" charset="0"/>
            </a:endParaRPr>
          </a:p>
        </p:txBody>
      </p:sp>
      <p:sp>
        <p:nvSpPr>
          <p:cNvPr id="22532" name="Rectangle 2"/>
          <p:cNvSpPr>
            <a:spLocks noGrp="1" noChangeArrowheads="1"/>
          </p:cNvSpPr>
          <p:nvPr>
            <p:ph type="title" idx="4294967295"/>
          </p:nvPr>
        </p:nvSpPr>
        <p:spPr>
          <a:xfrm>
            <a:off x="228600" y="304800"/>
            <a:ext cx="5373688" cy="528638"/>
          </a:xfrm>
        </p:spPr>
        <p:txBody>
          <a:bodyPr lIns="0" tIns="0" rIns="0" bIns="0" anchor="b"/>
          <a:lstStyle/>
          <a:p>
            <a:pPr eaLnBrk="1" hangingPunct="1"/>
            <a:r>
              <a:rPr lang="en-GB" dirty="0" smtClean="0">
                <a:latin typeface="Arial" charset="0"/>
                <a:cs typeface="Arial" charset="0"/>
              </a:rPr>
              <a:t> </a:t>
            </a:r>
          </a:p>
        </p:txBody>
      </p:sp>
      <p:sp>
        <p:nvSpPr>
          <p:cNvPr id="34821" name="Rectangle 3"/>
          <p:cNvSpPr>
            <a:spLocks noGrp="1" noChangeArrowheads="1"/>
          </p:cNvSpPr>
          <p:nvPr>
            <p:ph type="body" idx="4294967295"/>
          </p:nvPr>
        </p:nvSpPr>
        <p:spPr>
          <a:xfrm>
            <a:off x="228600" y="1630655"/>
            <a:ext cx="8421688" cy="4800600"/>
          </a:xfrm>
        </p:spPr>
        <p:txBody>
          <a:bodyPr lIns="0" tIns="0" rIns="0" bIns="0"/>
          <a:lstStyle/>
          <a:p>
            <a:pPr marL="0" indent="0">
              <a:buFont typeface="Arial" pitchFamily="34" charset="0"/>
              <a:buNone/>
              <a:defRPr/>
            </a:pPr>
            <a:r>
              <a:rPr lang="en-US" dirty="0" smtClean="0">
                <a:solidFill>
                  <a:srgbClr val="000090"/>
                </a:solidFill>
                <a:latin typeface="Times New Roman" pitchFamily="18" charset="0"/>
                <a:cs typeface="Times New Roman" pitchFamily="18" charset="0"/>
              </a:rPr>
              <a:t>EUROPEAN MEDICINES AGENCY</a:t>
            </a:r>
            <a:endParaRPr lang="en-US" dirty="0">
              <a:solidFill>
                <a:srgbClr val="000090"/>
              </a:solidFill>
              <a:latin typeface="Times New Roman" pitchFamily="18" charset="0"/>
              <a:cs typeface="Times New Roman" pitchFamily="18" charset="0"/>
            </a:endParaRPr>
          </a:p>
          <a:p>
            <a:pPr>
              <a:buFont typeface="Arial" pitchFamily="34" charset="0"/>
              <a:buChar char="•"/>
              <a:defRPr/>
            </a:pPr>
            <a:endParaRPr lang="en-US" sz="2800" dirty="0">
              <a:solidFill>
                <a:srgbClr val="000090"/>
              </a:solidFill>
            </a:endParaRPr>
          </a:p>
          <a:p>
            <a:pPr marL="0" indent="0">
              <a:buFont typeface="Arial" pitchFamily="34" charset="0"/>
              <a:buNone/>
              <a:defRPr/>
            </a:pPr>
            <a:r>
              <a:rPr lang="en-US" sz="2800" dirty="0" smtClean="0">
                <a:solidFill>
                  <a:srgbClr val="000090"/>
                </a:solidFill>
              </a:rPr>
              <a:t>“Training </a:t>
            </a:r>
            <a:r>
              <a:rPr lang="en-US" sz="2800" dirty="0">
                <a:solidFill>
                  <a:srgbClr val="000090"/>
                </a:solidFill>
              </a:rPr>
              <a:t>of investigator insufficient, investigator is not familiar with investigational medicinal product and its safety </a:t>
            </a:r>
            <a:r>
              <a:rPr lang="en-US" sz="2800" dirty="0" smtClean="0">
                <a:solidFill>
                  <a:srgbClr val="000090"/>
                </a:solidFill>
              </a:rPr>
              <a:t>profile”</a:t>
            </a:r>
          </a:p>
          <a:p>
            <a:pPr>
              <a:buFont typeface="Arial" pitchFamily="34" charset="0"/>
              <a:buChar char="•"/>
              <a:defRPr/>
            </a:pPr>
            <a:endParaRPr lang="en-US" sz="2800" dirty="0">
              <a:solidFill>
                <a:srgbClr val="000090"/>
              </a:solidFill>
            </a:endParaRPr>
          </a:p>
          <a:p>
            <a:pPr marL="0" indent="0">
              <a:buFont typeface="Arial" pitchFamily="34" charset="0"/>
              <a:buNone/>
              <a:defRPr/>
            </a:pPr>
            <a:endParaRPr lang="en-US" sz="1200" dirty="0" smtClean="0">
              <a:solidFill>
                <a:srgbClr val="000090"/>
              </a:solidFill>
            </a:endParaRPr>
          </a:p>
          <a:p>
            <a:pPr marL="0" indent="0">
              <a:buFont typeface="Arial" pitchFamily="34" charset="0"/>
              <a:buNone/>
              <a:defRPr/>
            </a:pPr>
            <a:endParaRPr lang="en-US" sz="1200" dirty="0">
              <a:solidFill>
                <a:srgbClr val="000090"/>
              </a:solidFill>
            </a:endParaRPr>
          </a:p>
          <a:p>
            <a:pPr marL="0" indent="0">
              <a:buFont typeface="Arial" pitchFamily="34" charset="0"/>
              <a:buNone/>
              <a:defRPr/>
            </a:pPr>
            <a:r>
              <a:rPr lang="en-US" sz="1200" dirty="0" smtClean="0">
                <a:solidFill>
                  <a:srgbClr val="000090"/>
                </a:solidFill>
              </a:rPr>
              <a:t>5th </a:t>
            </a:r>
            <a:r>
              <a:rPr lang="en-US" sz="1200" dirty="0">
                <a:solidFill>
                  <a:srgbClr val="000090"/>
                </a:solidFill>
              </a:rPr>
              <a:t>Workshop SMEs 28May2010 Katalina Mettke The BfArM is a Federal Institute within the portfolio of the Federal Ministry of Health (BMG)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de-DE" sz="4000" dirty="0" smtClean="0">
              <a:latin typeface="Arial" charset="0"/>
              <a:cs typeface="Arial" charset="0"/>
            </a:endParaRPr>
          </a:p>
          <a:p>
            <a:pPr marL="0" indent="0" algn="ctr">
              <a:buNone/>
            </a:pPr>
            <a:r>
              <a:rPr lang="de-DE" sz="4000" b="1" dirty="0" smtClean="0">
                <a:solidFill>
                  <a:srgbClr val="000090"/>
                </a:solidFill>
                <a:latin typeface="Arial" charset="0"/>
                <a:cs typeface="Arial" charset="0"/>
              </a:rPr>
              <a:t>Investigator </a:t>
            </a:r>
            <a:r>
              <a:rPr lang="de-DE" sz="4000" b="1" dirty="0">
                <a:solidFill>
                  <a:srgbClr val="000090"/>
                </a:solidFill>
                <a:latin typeface="Arial" charset="0"/>
                <a:cs typeface="Arial" charset="0"/>
              </a:rPr>
              <a:t>Training</a:t>
            </a:r>
            <a:br>
              <a:rPr lang="de-DE" sz="4000" b="1" dirty="0">
                <a:solidFill>
                  <a:srgbClr val="000090"/>
                </a:solidFill>
                <a:latin typeface="Arial" charset="0"/>
                <a:cs typeface="Arial" charset="0"/>
              </a:rPr>
            </a:br>
            <a:r>
              <a:rPr lang="de-DE" sz="4000" b="1" dirty="0">
                <a:solidFill>
                  <a:srgbClr val="000090"/>
                </a:solidFill>
                <a:latin typeface="Arial" charset="0"/>
                <a:cs typeface="Arial" charset="0"/>
              </a:rPr>
              <a:t>CRO/Vendor Perspective </a:t>
            </a:r>
            <a:r>
              <a:rPr lang="de-DE" sz="4000" b="1" dirty="0" smtClean="0">
                <a:solidFill>
                  <a:srgbClr val="000090"/>
                </a:solidFill>
                <a:latin typeface="Arial" charset="0"/>
                <a:cs typeface="Arial" charset="0"/>
              </a:rPr>
              <a:t>Investigator</a:t>
            </a:r>
            <a:endParaRPr lang="en-US" sz="4000" b="1" dirty="0">
              <a:solidFill>
                <a:srgbClr val="000090"/>
              </a:solidFill>
            </a:endParaRPr>
          </a:p>
        </p:txBody>
      </p:sp>
      <p:sp>
        <p:nvSpPr>
          <p:cNvPr id="3" name="Title 2"/>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dirty="0" smtClean="0"/>
              <a:t>Drug Information Association</a:t>
            </a:r>
            <a:endParaRPr lang="en-US" dirty="0"/>
          </a:p>
        </p:txBody>
      </p:sp>
      <p:sp>
        <p:nvSpPr>
          <p:cNvPr id="5" name="Footer Placeholder 4"/>
          <p:cNvSpPr>
            <a:spLocks noGrp="1"/>
          </p:cNvSpPr>
          <p:nvPr>
            <p:ph type="ftr" sz="quarter" idx="11"/>
          </p:nvPr>
        </p:nvSpPr>
        <p:spPr/>
        <p:txBody>
          <a:bodyPr/>
          <a:lstStyle/>
          <a:p>
            <a:pPr>
              <a:defRPr/>
            </a:pPr>
            <a:r>
              <a:rPr lang="en-US" dirty="0" smtClean="0"/>
              <a:t>www.diahome.org</a:t>
            </a:r>
            <a:endParaRPr lang="en-US" dirty="0"/>
          </a:p>
        </p:txBody>
      </p:sp>
      <p:sp>
        <p:nvSpPr>
          <p:cNvPr id="6" name="Slide Number Placeholder 5"/>
          <p:cNvSpPr>
            <a:spLocks noGrp="1"/>
          </p:cNvSpPr>
          <p:nvPr>
            <p:ph type="sldNum" sz="quarter" idx="12"/>
          </p:nvPr>
        </p:nvSpPr>
        <p:spPr/>
        <p:txBody>
          <a:bodyPr/>
          <a:lstStyle/>
          <a:p>
            <a:pPr>
              <a:defRPr/>
            </a:pPr>
            <a:fld id="{4E74F9F6-376C-49AA-A4AD-709BD481B918}" type="slidenum">
              <a:rPr lang="en-US" smtClean="0"/>
              <a:pPr>
                <a:defRPr/>
              </a:pPr>
              <a:t>12</a:t>
            </a:fld>
            <a:endParaRPr lang="en-US" dirty="0"/>
          </a:p>
        </p:txBody>
      </p:sp>
    </p:spTree>
    <p:extLst>
      <p:ext uri="{BB962C8B-B14F-4D97-AF65-F5344CB8AC3E}">
        <p14:creationId xmlns:p14="http://schemas.microsoft.com/office/powerpoint/2010/main" val="1164494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6753ACB-AA4C-496A-8501-F0FB9FDF6289}" type="slidenum">
              <a:rPr lang="en-GB" sz="1100">
                <a:solidFill>
                  <a:srgbClr val="6D6F71"/>
                </a:solidFill>
                <a:latin typeface="Verdana" pitchFamily="34" charset="0"/>
              </a:rPr>
              <a:pPr eaLnBrk="1" hangingPunct="1"/>
              <a:t>13</a:t>
            </a:fld>
            <a:endParaRPr lang="en-GB" sz="1100" dirty="0">
              <a:solidFill>
                <a:srgbClr val="6D6F71"/>
              </a:solidFill>
              <a:latin typeface="Verdana" pitchFamily="34" charset="0"/>
            </a:endParaRPr>
          </a:p>
        </p:txBody>
      </p:sp>
      <p:sp>
        <p:nvSpPr>
          <p:cNvPr id="18435" name="Rectangle 3"/>
          <p:cNvSpPr>
            <a:spLocks noGrp="1" noChangeArrowheads="1"/>
          </p:cNvSpPr>
          <p:nvPr>
            <p:ph type="body" idx="4294967295"/>
          </p:nvPr>
        </p:nvSpPr>
        <p:spPr>
          <a:xfrm>
            <a:off x="512763" y="1676400"/>
            <a:ext cx="8229600" cy="4983163"/>
          </a:xfrm>
        </p:spPr>
        <p:txBody>
          <a:bodyPr lIns="0" tIns="0" rIns="0" bIns="0"/>
          <a:lstStyle/>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Selection of Investigator based on knowledge and experience in therapeutic area</a:t>
            </a: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Investigator and site training often major focus during pre-study site qualification visit</a:t>
            </a: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Review of CVs and training records  </a:t>
            </a:r>
          </a:p>
          <a:p>
            <a:pPr marL="349250" lvl="1" indent="-347663" defTabSz="8072438" eaLnBrk="1" hangingPunct="1">
              <a:buFont typeface="Arial" charset="0"/>
              <a:buNone/>
            </a:pPr>
            <a:endParaRPr lang="en-GB" dirty="0" smtClean="0">
              <a:solidFill>
                <a:srgbClr val="000090"/>
              </a:solidFill>
              <a:latin typeface="Arial" charset="0"/>
              <a:cs typeface="Arial" charset="0"/>
            </a:endParaRPr>
          </a:p>
        </p:txBody>
      </p:sp>
      <p:sp>
        <p:nvSpPr>
          <p:cNvPr id="15364" name="Rectangle 4"/>
          <p:cNvSpPr>
            <a:spLocks noGrp="1" noChangeArrowheads="1"/>
          </p:cNvSpPr>
          <p:nvPr>
            <p:ph type="title" idx="4294967295"/>
          </p:nvPr>
        </p:nvSpPr>
        <p:spPr>
          <a:xfrm>
            <a:off x="152400" y="76200"/>
            <a:ext cx="6705600" cy="838200"/>
          </a:xfrm>
        </p:spPr>
        <p:txBody>
          <a:bodyPr lIns="0" tIns="0" rIns="0" bIns="0" anchor="b"/>
          <a:lstStyle/>
          <a:p>
            <a:pPr eaLnBrk="1" hangingPunct="1"/>
            <a:r>
              <a:rPr lang="en-GB" sz="3600" dirty="0" smtClean="0">
                <a:solidFill>
                  <a:schemeClr val="bg1"/>
                </a:solidFill>
                <a:latin typeface="Arial" charset="0"/>
                <a:cs typeface="Arial" charset="0"/>
              </a:rPr>
              <a:t>Investigator Site Selection</a:t>
            </a:r>
          </a:p>
        </p:txBody>
      </p:sp>
    </p:spTree>
    <p:extLst>
      <p:ext uri="{BB962C8B-B14F-4D97-AF65-F5344CB8AC3E}">
        <p14:creationId xmlns:p14="http://schemas.microsoft.com/office/powerpoint/2010/main" val="3971601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B084902-1B93-4849-8BFD-ECC73ECAD4BA}" type="slidenum">
              <a:rPr lang="en-GB" sz="1100">
                <a:solidFill>
                  <a:srgbClr val="6D6F71"/>
                </a:solidFill>
                <a:latin typeface="Verdana" pitchFamily="34" charset="0"/>
              </a:rPr>
              <a:pPr eaLnBrk="1" hangingPunct="1"/>
              <a:t>14</a:t>
            </a:fld>
            <a:endParaRPr lang="en-GB" sz="1100" dirty="0">
              <a:solidFill>
                <a:srgbClr val="6D6F71"/>
              </a:solidFill>
              <a:latin typeface="Verdana" pitchFamily="34" charset="0"/>
            </a:endParaRPr>
          </a:p>
        </p:txBody>
      </p:sp>
      <p:sp>
        <p:nvSpPr>
          <p:cNvPr id="18435" name="Rectangle 3"/>
          <p:cNvSpPr>
            <a:spLocks noGrp="1" noChangeArrowheads="1"/>
          </p:cNvSpPr>
          <p:nvPr>
            <p:ph type="body" idx="4294967295"/>
          </p:nvPr>
        </p:nvSpPr>
        <p:spPr>
          <a:xfrm>
            <a:off x="512763" y="1676400"/>
            <a:ext cx="8229600" cy="4983163"/>
          </a:xfrm>
        </p:spPr>
        <p:txBody>
          <a:bodyPr lIns="0" tIns="0" rIns="0" bIns="0"/>
          <a:lstStyle/>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Site staff listed on Delegation of Authority must have adequate training</a:t>
            </a:r>
          </a:p>
          <a:p>
            <a:pPr lvl="2" defTabSz="8072438" eaLnBrk="1" hangingPunct="1"/>
            <a:r>
              <a:rPr lang="en-GB" dirty="0" smtClean="0">
                <a:solidFill>
                  <a:srgbClr val="000090"/>
                </a:solidFill>
                <a:latin typeface="Arial" charset="0"/>
                <a:cs typeface="Arial" charset="0"/>
              </a:rPr>
              <a:t>Protocol specific training</a:t>
            </a:r>
          </a:p>
          <a:p>
            <a:pPr lvl="2" defTabSz="8072438" eaLnBrk="1" hangingPunct="1"/>
            <a:r>
              <a:rPr lang="en-GB" dirty="0" smtClean="0">
                <a:solidFill>
                  <a:srgbClr val="000090"/>
                </a:solidFill>
                <a:latin typeface="Arial" charset="0"/>
                <a:cs typeface="Arial" charset="0"/>
              </a:rPr>
              <a:t>GCP training</a:t>
            </a:r>
          </a:p>
          <a:p>
            <a:pPr lvl="2" defTabSz="8072438" eaLnBrk="1" hangingPunct="1"/>
            <a:r>
              <a:rPr lang="en-GB" dirty="0" smtClean="0">
                <a:solidFill>
                  <a:srgbClr val="000090"/>
                </a:solidFill>
                <a:latin typeface="Arial" charset="0"/>
                <a:cs typeface="Arial" charset="0"/>
              </a:rPr>
              <a:t>Study specific procedures </a:t>
            </a:r>
          </a:p>
          <a:p>
            <a:pPr marL="349250" lvl="1" indent="-347663" defTabSz="8072438" eaLnBrk="1" hangingPunct="1">
              <a:buFont typeface="Arial" charset="0"/>
              <a:buChar char="•"/>
            </a:pPr>
            <a:r>
              <a:rPr lang="en-GB" dirty="0" smtClean="0">
                <a:solidFill>
                  <a:srgbClr val="000090"/>
                </a:solidFill>
                <a:latin typeface="Arial" charset="0"/>
                <a:cs typeface="Arial" charset="0"/>
              </a:rPr>
              <a:t>Study specific training logs and/or forms</a:t>
            </a:r>
          </a:p>
          <a:p>
            <a:pPr lvl="2" defTabSz="8072438" eaLnBrk="1" hangingPunct="1"/>
            <a:r>
              <a:rPr lang="en-GB" dirty="0" smtClean="0">
                <a:solidFill>
                  <a:srgbClr val="000090"/>
                </a:solidFill>
                <a:latin typeface="Arial" charset="0"/>
                <a:cs typeface="Arial" charset="0"/>
              </a:rPr>
              <a:t>Site Initiation Visit training</a:t>
            </a:r>
          </a:p>
          <a:p>
            <a:pPr lvl="2" defTabSz="8072438" eaLnBrk="1" hangingPunct="1"/>
            <a:r>
              <a:rPr lang="en-GB" dirty="0" smtClean="0">
                <a:solidFill>
                  <a:srgbClr val="000090"/>
                </a:solidFill>
                <a:latin typeface="Arial" charset="0"/>
                <a:cs typeface="Arial" charset="0"/>
              </a:rPr>
              <a:t>Software training documents and certificates</a:t>
            </a:r>
          </a:p>
          <a:p>
            <a:pPr lvl="2"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None/>
            </a:pPr>
            <a:endParaRPr lang="en-GB" sz="2000" dirty="0" smtClean="0">
              <a:solidFill>
                <a:srgbClr val="000090"/>
              </a:solidFill>
              <a:latin typeface="Arial" charset="0"/>
              <a:cs typeface="Arial" charset="0"/>
            </a:endParaRPr>
          </a:p>
        </p:txBody>
      </p:sp>
      <p:sp>
        <p:nvSpPr>
          <p:cNvPr id="48132" name="Rectangle 4"/>
          <p:cNvSpPr>
            <a:spLocks noGrp="1" noChangeArrowheads="1"/>
          </p:cNvSpPr>
          <p:nvPr>
            <p:ph type="title" idx="4294967295"/>
          </p:nvPr>
        </p:nvSpPr>
        <p:spPr>
          <a:xfrm>
            <a:off x="152400" y="76200"/>
            <a:ext cx="6705600" cy="838200"/>
          </a:xfrm>
        </p:spPr>
        <p:txBody>
          <a:bodyPr lIns="0" tIns="0" rIns="0" bIns="0" anchor="b"/>
          <a:lstStyle/>
          <a:p>
            <a:pPr eaLnBrk="1" hangingPunct="1"/>
            <a:r>
              <a:rPr lang="en-GB" sz="3600" dirty="0" smtClean="0">
                <a:solidFill>
                  <a:schemeClr val="bg1"/>
                </a:solidFill>
                <a:latin typeface="Arial" charset="0"/>
                <a:cs typeface="Arial" charset="0"/>
              </a:rPr>
              <a:t>Protocol Specific Training</a:t>
            </a:r>
          </a:p>
        </p:txBody>
      </p:sp>
    </p:spTree>
    <p:extLst>
      <p:ext uri="{BB962C8B-B14F-4D97-AF65-F5344CB8AC3E}">
        <p14:creationId xmlns:p14="http://schemas.microsoft.com/office/powerpoint/2010/main" val="3974335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8BF7D7C-8EEF-4554-ACA6-69DA7ED31EEC}" type="slidenum">
              <a:rPr lang="en-GB" sz="1100">
                <a:solidFill>
                  <a:srgbClr val="6D6F71"/>
                </a:solidFill>
                <a:latin typeface="Verdana" pitchFamily="34" charset="0"/>
              </a:rPr>
              <a:pPr eaLnBrk="1" hangingPunct="1"/>
              <a:t>15</a:t>
            </a:fld>
            <a:endParaRPr lang="en-GB" sz="1100" dirty="0">
              <a:solidFill>
                <a:srgbClr val="6D6F71"/>
              </a:solidFill>
              <a:latin typeface="Verdana" pitchFamily="34" charset="0"/>
            </a:endParaRPr>
          </a:p>
        </p:txBody>
      </p:sp>
      <p:sp>
        <p:nvSpPr>
          <p:cNvPr id="18435" name="Rectangle 3"/>
          <p:cNvSpPr>
            <a:spLocks noGrp="1" noChangeArrowheads="1"/>
          </p:cNvSpPr>
          <p:nvPr>
            <p:ph type="body" idx="4294967295"/>
          </p:nvPr>
        </p:nvSpPr>
        <p:spPr>
          <a:xfrm>
            <a:off x="512763" y="1676400"/>
            <a:ext cx="8229600" cy="4983163"/>
          </a:xfrm>
        </p:spPr>
        <p:txBody>
          <a:bodyPr lIns="0" tIns="0" rIns="0" bIns="0"/>
          <a:lstStyle/>
          <a:p>
            <a:pPr marL="349250" lvl="1" indent="-347663" defTabSz="8072438" eaLnBrk="1" hangingPunct="1">
              <a:buFont typeface="Arial" charset="0"/>
              <a:buChar char="•"/>
            </a:pPr>
            <a:r>
              <a:rPr lang="en-GB" dirty="0" smtClean="0">
                <a:solidFill>
                  <a:srgbClr val="000090"/>
                </a:solidFill>
                <a:latin typeface="Arial" charset="0"/>
                <a:cs typeface="Arial" charset="0"/>
              </a:rPr>
              <a:t>Electronic data capture systems</a:t>
            </a:r>
          </a:p>
          <a:p>
            <a:pPr lvl="2" defTabSz="8072438" eaLnBrk="1" hangingPunct="1"/>
            <a:r>
              <a:rPr lang="en-GB" dirty="0" smtClean="0">
                <a:solidFill>
                  <a:srgbClr val="000090"/>
                </a:solidFill>
                <a:latin typeface="Arial" charset="0"/>
                <a:cs typeface="Arial" charset="0"/>
              </a:rPr>
              <a:t>eCRF</a:t>
            </a:r>
            <a:endParaRPr lang="en-GB" dirty="0" smtClean="0">
              <a:solidFill>
                <a:srgbClr val="000090"/>
              </a:solidFill>
              <a:latin typeface="Arial" charset="0"/>
              <a:cs typeface="Arial" charset="0"/>
            </a:endParaRPr>
          </a:p>
          <a:p>
            <a:pPr lvl="2" defTabSz="8072438" eaLnBrk="1" hangingPunct="1"/>
            <a:r>
              <a:rPr lang="en-GB" dirty="0" smtClean="0">
                <a:solidFill>
                  <a:srgbClr val="000090"/>
                </a:solidFill>
                <a:latin typeface="Arial" charset="0"/>
                <a:cs typeface="Arial" charset="0"/>
              </a:rPr>
              <a:t>Physiologic data capture – ECGs, </a:t>
            </a:r>
            <a:r>
              <a:rPr lang="en-GB" dirty="0" smtClean="0">
                <a:solidFill>
                  <a:srgbClr val="000090"/>
                </a:solidFill>
                <a:latin typeface="Arial" charset="0"/>
                <a:cs typeface="Arial" charset="0"/>
              </a:rPr>
              <a:t>Spirometry</a:t>
            </a:r>
            <a:r>
              <a:rPr lang="en-GB" dirty="0" smtClean="0">
                <a:solidFill>
                  <a:srgbClr val="000090"/>
                </a:solidFill>
                <a:latin typeface="Arial" charset="0"/>
                <a:cs typeface="Arial" charset="0"/>
              </a:rPr>
              <a:t> devices, scales, </a:t>
            </a:r>
            <a:r>
              <a:rPr lang="en-GB" dirty="0" smtClean="0">
                <a:solidFill>
                  <a:srgbClr val="000090"/>
                </a:solidFill>
                <a:latin typeface="Arial" charset="0"/>
                <a:cs typeface="Arial" charset="0"/>
              </a:rPr>
              <a:t>stadiometers</a:t>
            </a:r>
            <a:endParaRPr lang="en-GB" dirty="0" smtClean="0">
              <a:solidFill>
                <a:srgbClr val="000090"/>
              </a:solidFill>
              <a:latin typeface="Arial" charset="0"/>
              <a:cs typeface="Arial" charset="0"/>
            </a:endParaRPr>
          </a:p>
          <a:p>
            <a:pPr lvl="2" defTabSz="8072438" eaLnBrk="1" hangingPunct="1"/>
            <a:r>
              <a:rPr lang="en-GB" dirty="0" smtClean="0">
                <a:solidFill>
                  <a:srgbClr val="000090"/>
                </a:solidFill>
                <a:latin typeface="Arial" charset="0"/>
                <a:cs typeface="Arial" charset="0"/>
              </a:rPr>
              <a:t>Subject diary systems </a:t>
            </a:r>
          </a:p>
          <a:p>
            <a:pPr marL="349250" lvl="1" indent="-347663" defTabSz="8072438" eaLnBrk="1" hangingPunct="1">
              <a:buFont typeface="Arial" charset="0"/>
              <a:buChar char="•"/>
            </a:pPr>
            <a:r>
              <a:rPr lang="en-GB" dirty="0" smtClean="0">
                <a:solidFill>
                  <a:srgbClr val="000090"/>
                </a:solidFill>
                <a:latin typeface="Arial" charset="0"/>
                <a:cs typeface="Arial" charset="0"/>
              </a:rPr>
              <a:t>Training provided by vendor or CRO</a:t>
            </a:r>
          </a:p>
          <a:p>
            <a:pPr lvl="2" defTabSz="8072438" eaLnBrk="1" hangingPunct="1"/>
            <a:r>
              <a:rPr lang="en-GB" dirty="0" smtClean="0">
                <a:solidFill>
                  <a:srgbClr val="000090"/>
                </a:solidFill>
                <a:latin typeface="Arial" charset="0"/>
                <a:cs typeface="Arial" charset="0"/>
              </a:rPr>
              <a:t>Tutorials</a:t>
            </a:r>
          </a:p>
          <a:p>
            <a:pPr lvl="2" defTabSz="8072438" eaLnBrk="1" hangingPunct="1"/>
            <a:r>
              <a:rPr lang="en-GB" dirty="0" smtClean="0">
                <a:solidFill>
                  <a:srgbClr val="000090"/>
                </a:solidFill>
                <a:latin typeface="Arial" charset="0"/>
                <a:cs typeface="Arial" charset="0"/>
              </a:rPr>
              <a:t>Certificates </a:t>
            </a:r>
          </a:p>
          <a:p>
            <a:pPr marL="349250" lvl="1" indent="-347663" defTabSz="8072438" eaLnBrk="1" hangingPunct="1">
              <a:buFont typeface="Arial" charset="0"/>
              <a:buChar char="•"/>
            </a:pPr>
            <a:r>
              <a:rPr lang="en-GB" dirty="0" smtClean="0">
                <a:solidFill>
                  <a:srgbClr val="000090"/>
                </a:solidFill>
                <a:latin typeface="Arial" charset="0"/>
                <a:cs typeface="Arial" charset="0"/>
              </a:rPr>
              <a:t>All users required to be trained</a:t>
            </a:r>
          </a:p>
          <a:p>
            <a:pPr lvl="2"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None/>
            </a:pPr>
            <a:endParaRPr lang="en-GB" sz="2000" dirty="0" smtClean="0">
              <a:solidFill>
                <a:srgbClr val="000090"/>
              </a:solidFill>
              <a:latin typeface="Arial" charset="0"/>
              <a:cs typeface="Arial" charset="0"/>
            </a:endParaRPr>
          </a:p>
        </p:txBody>
      </p:sp>
      <p:sp>
        <p:nvSpPr>
          <p:cNvPr id="54276" name="Rectangle 4"/>
          <p:cNvSpPr>
            <a:spLocks noGrp="1" noChangeArrowheads="1"/>
          </p:cNvSpPr>
          <p:nvPr>
            <p:ph type="title" idx="4294967295"/>
          </p:nvPr>
        </p:nvSpPr>
        <p:spPr>
          <a:xfrm>
            <a:off x="152400" y="76200"/>
            <a:ext cx="6705600" cy="838200"/>
          </a:xfrm>
        </p:spPr>
        <p:txBody>
          <a:bodyPr lIns="0" tIns="0" rIns="0" bIns="0" anchor="b"/>
          <a:lstStyle/>
          <a:p>
            <a:pPr eaLnBrk="1" hangingPunct="1"/>
            <a:r>
              <a:rPr lang="en-GB" sz="3600" dirty="0" smtClean="0">
                <a:solidFill>
                  <a:schemeClr val="bg1"/>
                </a:solidFill>
                <a:latin typeface="Arial" charset="0"/>
                <a:cs typeface="Arial" charset="0"/>
              </a:rPr>
              <a:t>Protocol Specific Training</a:t>
            </a:r>
          </a:p>
        </p:txBody>
      </p:sp>
    </p:spTree>
    <p:extLst>
      <p:ext uri="{BB962C8B-B14F-4D97-AF65-F5344CB8AC3E}">
        <p14:creationId xmlns:p14="http://schemas.microsoft.com/office/powerpoint/2010/main" val="125194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1A50891-F4C9-4C86-9F96-C7586C2A29DC}" type="slidenum">
              <a:rPr lang="en-GB" sz="1100">
                <a:solidFill>
                  <a:srgbClr val="6D6F71"/>
                </a:solidFill>
                <a:latin typeface="Verdana" pitchFamily="34" charset="0"/>
              </a:rPr>
              <a:pPr eaLnBrk="1" hangingPunct="1"/>
              <a:t>16</a:t>
            </a:fld>
            <a:endParaRPr lang="en-GB" sz="1100" dirty="0">
              <a:solidFill>
                <a:srgbClr val="6D6F71"/>
              </a:solidFill>
              <a:latin typeface="Verdana" pitchFamily="34" charset="0"/>
            </a:endParaRPr>
          </a:p>
        </p:txBody>
      </p:sp>
      <p:sp>
        <p:nvSpPr>
          <p:cNvPr id="18435" name="Rectangle 3"/>
          <p:cNvSpPr>
            <a:spLocks noGrp="1" noChangeArrowheads="1"/>
          </p:cNvSpPr>
          <p:nvPr>
            <p:ph type="body" idx="4294967295"/>
          </p:nvPr>
        </p:nvSpPr>
        <p:spPr>
          <a:xfrm>
            <a:off x="512763" y="1676400"/>
            <a:ext cx="8229600" cy="4983163"/>
          </a:xfrm>
        </p:spPr>
        <p:txBody>
          <a:bodyPr lIns="0" tIns="0" rIns="0" bIns="0"/>
          <a:lstStyle/>
          <a:p>
            <a:pPr marL="349250" lvl="1" indent="-347663" defTabSz="8072438" eaLnBrk="1" hangingPunct="1">
              <a:buFont typeface="Arial" charset="0"/>
              <a:buChar char="•"/>
            </a:pPr>
            <a:r>
              <a:rPr lang="en-GB" dirty="0" smtClean="0">
                <a:solidFill>
                  <a:srgbClr val="000090"/>
                </a:solidFill>
                <a:latin typeface="Arial" charset="0"/>
                <a:cs typeface="Arial" charset="0"/>
              </a:rPr>
              <a:t>Training may be completed at the IM</a:t>
            </a: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On-site tutorials or training sessions (by the vendor or monitor)</a:t>
            </a: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Remote access training such as Web Cast </a:t>
            </a: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Study Procedure Manual</a:t>
            </a:r>
          </a:p>
          <a:p>
            <a:pPr lvl="2" defTabSz="8072438" eaLnBrk="1" hangingPunct="1"/>
            <a:r>
              <a:rPr lang="en-GB" dirty="0" smtClean="0">
                <a:solidFill>
                  <a:srgbClr val="000090"/>
                </a:solidFill>
                <a:latin typeface="Arial" charset="0"/>
                <a:cs typeface="Arial" charset="0"/>
              </a:rPr>
              <a:t>Detailed instructions on how to use hardware and software</a:t>
            </a:r>
          </a:p>
          <a:p>
            <a:pPr lvl="2"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None/>
            </a:pPr>
            <a:endParaRPr lang="en-GB" sz="2000" dirty="0" smtClean="0">
              <a:solidFill>
                <a:srgbClr val="000090"/>
              </a:solidFill>
              <a:latin typeface="Arial" charset="0"/>
              <a:cs typeface="Arial" charset="0"/>
            </a:endParaRPr>
          </a:p>
        </p:txBody>
      </p:sp>
      <p:sp>
        <p:nvSpPr>
          <p:cNvPr id="56324" name="Rectangle 4"/>
          <p:cNvSpPr>
            <a:spLocks noGrp="1" noChangeArrowheads="1"/>
          </p:cNvSpPr>
          <p:nvPr>
            <p:ph type="title" idx="4294967295"/>
          </p:nvPr>
        </p:nvSpPr>
        <p:spPr>
          <a:xfrm>
            <a:off x="152400" y="76200"/>
            <a:ext cx="6705600" cy="838200"/>
          </a:xfrm>
        </p:spPr>
        <p:txBody>
          <a:bodyPr lIns="0" tIns="0" rIns="0" bIns="0" anchor="b"/>
          <a:lstStyle/>
          <a:p>
            <a:pPr eaLnBrk="1" hangingPunct="1"/>
            <a:r>
              <a:rPr lang="en-GB" sz="3600" dirty="0" smtClean="0">
                <a:solidFill>
                  <a:schemeClr val="bg1"/>
                </a:solidFill>
                <a:latin typeface="Arial" charset="0"/>
                <a:cs typeface="Arial" charset="0"/>
              </a:rPr>
              <a:t>Protocol Specific Training</a:t>
            </a:r>
          </a:p>
        </p:txBody>
      </p:sp>
    </p:spTree>
    <p:extLst>
      <p:ext uri="{BB962C8B-B14F-4D97-AF65-F5344CB8AC3E}">
        <p14:creationId xmlns:p14="http://schemas.microsoft.com/office/powerpoint/2010/main" val="3031956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9AE6938-4BBD-42B4-9A8C-8714B71ACD75}" type="slidenum">
              <a:rPr lang="en-GB" sz="1100">
                <a:solidFill>
                  <a:srgbClr val="6D6F71"/>
                </a:solidFill>
                <a:latin typeface="Verdana" pitchFamily="34" charset="0"/>
              </a:rPr>
              <a:pPr eaLnBrk="1" hangingPunct="1"/>
              <a:t>17</a:t>
            </a:fld>
            <a:endParaRPr lang="en-GB" sz="1100" dirty="0">
              <a:solidFill>
                <a:srgbClr val="6D6F71"/>
              </a:solidFill>
              <a:latin typeface="Verdana" pitchFamily="34" charset="0"/>
            </a:endParaRPr>
          </a:p>
        </p:txBody>
      </p:sp>
      <p:sp>
        <p:nvSpPr>
          <p:cNvPr id="18435" name="Rectangle 3"/>
          <p:cNvSpPr>
            <a:spLocks noGrp="1" noChangeArrowheads="1"/>
          </p:cNvSpPr>
          <p:nvPr>
            <p:ph type="body" idx="4294967295"/>
          </p:nvPr>
        </p:nvSpPr>
        <p:spPr>
          <a:xfrm>
            <a:off x="512763" y="1676400"/>
            <a:ext cx="8229600" cy="4983163"/>
          </a:xfrm>
        </p:spPr>
        <p:txBody>
          <a:bodyPr lIns="0" tIns="0" rIns="0" bIns="0"/>
          <a:lstStyle/>
          <a:p>
            <a:pPr marL="349250" lvl="1" indent="-347663" defTabSz="8072438" eaLnBrk="1" hangingPunct="1">
              <a:buFont typeface="Arial" charset="0"/>
              <a:buChar char="•"/>
            </a:pPr>
            <a:r>
              <a:rPr lang="en-GB" dirty="0" smtClean="0">
                <a:solidFill>
                  <a:srgbClr val="000090"/>
                </a:solidFill>
                <a:latin typeface="Arial" charset="0"/>
                <a:cs typeface="Arial" charset="0"/>
              </a:rPr>
              <a:t>Successful completion of tutorials or training</a:t>
            </a:r>
          </a:p>
          <a:p>
            <a:pPr lvl="2" defTabSz="8072438" eaLnBrk="1" hangingPunct="1"/>
            <a:r>
              <a:rPr lang="en-GB" dirty="0" smtClean="0">
                <a:solidFill>
                  <a:srgbClr val="000090"/>
                </a:solidFill>
                <a:latin typeface="Arial" charset="0"/>
                <a:cs typeface="Arial" charset="0"/>
              </a:rPr>
              <a:t>Ensures quality data</a:t>
            </a:r>
          </a:p>
          <a:p>
            <a:pPr lvl="2" defTabSz="8072438" eaLnBrk="1" hangingPunct="1"/>
            <a:r>
              <a:rPr lang="en-GB" dirty="0" smtClean="0">
                <a:solidFill>
                  <a:srgbClr val="000090"/>
                </a:solidFill>
                <a:latin typeface="Arial" charset="0"/>
                <a:cs typeface="Arial" charset="0"/>
              </a:rPr>
              <a:t>Site users will be able to properly train subjects</a:t>
            </a:r>
          </a:p>
          <a:p>
            <a:pPr lvl="2"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Char char="•"/>
            </a:pPr>
            <a:r>
              <a:rPr lang="en-GB" dirty="0" smtClean="0">
                <a:solidFill>
                  <a:srgbClr val="000090"/>
                </a:solidFill>
                <a:latin typeface="Arial" charset="0"/>
                <a:cs typeface="Arial" charset="0"/>
              </a:rPr>
              <a:t>Vendors provide on-going support during a study</a:t>
            </a:r>
          </a:p>
          <a:p>
            <a:pPr lvl="2" defTabSz="8072438" eaLnBrk="1" hangingPunct="1"/>
            <a:r>
              <a:rPr lang="en-GB" dirty="0" smtClean="0">
                <a:solidFill>
                  <a:srgbClr val="000090"/>
                </a:solidFill>
                <a:latin typeface="Arial" charset="0"/>
                <a:cs typeface="Arial" charset="0"/>
              </a:rPr>
              <a:t>On-site or remote training </a:t>
            </a:r>
          </a:p>
          <a:p>
            <a:pPr lvl="2"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Char char="•"/>
            </a:pPr>
            <a:endParaRPr lang="en-GB" dirty="0" smtClean="0">
              <a:solidFill>
                <a:srgbClr val="000090"/>
              </a:solidFill>
              <a:latin typeface="Arial" charset="0"/>
              <a:cs typeface="Arial" charset="0"/>
            </a:endParaRPr>
          </a:p>
          <a:p>
            <a:pPr marL="349250" lvl="1" indent="-347663" defTabSz="8072438" eaLnBrk="1" hangingPunct="1"/>
            <a:endParaRPr lang="en-GB" dirty="0" smtClean="0">
              <a:solidFill>
                <a:srgbClr val="000090"/>
              </a:solidFill>
              <a:latin typeface="Arial" charset="0"/>
              <a:cs typeface="Arial" charset="0"/>
            </a:endParaRPr>
          </a:p>
          <a:p>
            <a:pPr marL="349250" lvl="1" indent="-347663" defTabSz="8072438" eaLnBrk="1" hangingPunct="1">
              <a:buFont typeface="Arial" charset="0"/>
              <a:buNone/>
            </a:pPr>
            <a:endParaRPr lang="en-GB" sz="2000" dirty="0" smtClean="0">
              <a:solidFill>
                <a:srgbClr val="000090"/>
              </a:solidFill>
              <a:latin typeface="Arial" charset="0"/>
              <a:cs typeface="Arial" charset="0"/>
            </a:endParaRPr>
          </a:p>
        </p:txBody>
      </p:sp>
      <p:sp>
        <p:nvSpPr>
          <p:cNvPr id="58372" name="Rectangle 4"/>
          <p:cNvSpPr>
            <a:spLocks noGrp="1" noChangeArrowheads="1"/>
          </p:cNvSpPr>
          <p:nvPr>
            <p:ph type="title" idx="4294967295"/>
          </p:nvPr>
        </p:nvSpPr>
        <p:spPr>
          <a:xfrm>
            <a:off x="152400" y="76200"/>
            <a:ext cx="6705600" cy="838200"/>
          </a:xfrm>
        </p:spPr>
        <p:txBody>
          <a:bodyPr lIns="0" tIns="0" rIns="0" bIns="0" anchor="b"/>
          <a:lstStyle/>
          <a:p>
            <a:pPr eaLnBrk="1" hangingPunct="1"/>
            <a:r>
              <a:rPr lang="en-GB" sz="3600" dirty="0" smtClean="0">
                <a:solidFill>
                  <a:schemeClr val="bg1"/>
                </a:solidFill>
                <a:latin typeface="Arial" charset="0"/>
                <a:cs typeface="Arial" charset="0"/>
              </a:rPr>
              <a:t>Protocol Specific Training</a:t>
            </a:r>
          </a:p>
        </p:txBody>
      </p:sp>
    </p:spTree>
    <p:extLst>
      <p:ext uri="{BB962C8B-B14F-4D97-AF65-F5344CB8AC3E}">
        <p14:creationId xmlns:p14="http://schemas.microsoft.com/office/powerpoint/2010/main" val="1672857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52400" y="381000"/>
            <a:ext cx="6945313" cy="384175"/>
          </a:xfrm>
        </p:spPr>
        <p:txBody>
          <a:bodyPr lIns="0" tIns="0" rIns="0" bIns="0" anchor="b"/>
          <a:lstStyle/>
          <a:p>
            <a:r>
              <a:rPr lang="en-GB" sz="4000" dirty="0" smtClean="0">
                <a:solidFill>
                  <a:schemeClr val="bg1"/>
                </a:solidFill>
                <a:latin typeface="Arial" charset="0"/>
                <a:cs typeface="Arial" charset="0"/>
              </a:rPr>
              <a:t>QUESTIONS ??	</a:t>
            </a:r>
            <a:endParaRPr lang="en-GB" sz="4000" dirty="0" smtClean="0">
              <a:latin typeface="Arial" charset="0"/>
              <a:cs typeface="Arial" charset="0"/>
            </a:endParaRPr>
          </a:p>
        </p:txBody>
      </p:sp>
      <p:sp>
        <p:nvSpPr>
          <p:cNvPr id="23555" name="Rectangle 12"/>
          <p:cNvSpPr>
            <a:spLocks noChangeArrowheads="1"/>
          </p:cNvSpPr>
          <p:nvPr/>
        </p:nvSpPr>
        <p:spPr bwMode="auto">
          <a:xfrm>
            <a:off x="2324100" y="3643313"/>
            <a:ext cx="463232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eaLnBrk="0" hangingPunct="0">
              <a:lnSpc>
                <a:spcPts val="3600"/>
              </a:lnSpc>
            </a:pPr>
            <a:endParaRPr lang="en-GB" sz="3000" dirty="0">
              <a:solidFill>
                <a:srgbClr val="003399"/>
              </a:solidFill>
              <a:latin typeface="Verdana" pitchFamily="34" charset="0"/>
            </a:endParaRPr>
          </a:p>
        </p:txBody>
      </p:sp>
      <p:sp>
        <p:nvSpPr>
          <p:cNvPr id="23556" name="Text Box 18"/>
          <p:cNvSpPr txBox="1">
            <a:spLocks noChangeArrowheads="1"/>
          </p:cNvSpPr>
          <p:nvPr/>
        </p:nvSpPr>
        <p:spPr bwMode="auto">
          <a:xfrm>
            <a:off x="655638" y="2438400"/>
            <a:ext cx="67357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GB" sz="4000" b="1" dirty="0">
                <a:solidFill>
                  <a:schemeClr val="folHlink"/>
                </a:solidFill>
              </a:rPr>
              <a:t>How do you get investigator buy-in if it’s not required?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52400" y="381000"/>
            <a:ext cx="6945313" cy="384175"/>
          </a:xfrm>
        </p:spPr>
        <p:txBody>
          <a:bodyPr lIns="0" tIns="0" rIns="0" bIns="0" anchor="b"/>
          <a:lstStyle/>
          <a:p>
            <a:r>
              <a:rPr lang="en-GB" sz="4000" dirty="0" smtClean="0">
                <a:solidFill>
                  <a:schemeClr val="bg1"/>
                </a:solidFill>
                <a:latin typeface="Arial" charset="0"/>
                <a:cs typeface="Arial" charset="0"/>
              </a:rPr>
              <a:t>QUESTIONS ??	</a:t>
            </a:r>
            <a:endParaRPr lang="en-GB" sz="4000" dirty="0" smtClean="0">
              <a:latin typeface="Arial" charset="0"/>
              <a:cs typeface="Arial" charset="0"/>
            </a:endParaRPr>
          </a:p>
        </p:txBody>
      </p:sp>
      <p:sp>
        <p:nvSpPr>
          <p:cNvPr id="24579" name="Rectangle 12"/>
          <p:cNvSpPr>
            <a:spLocks noChangeArrowheads="1"/>
          </p:cNvSpPr>
          <p:nvPr/>
        </p:nvSpPr>
        <p:spPr bwMode="auto">
          <a:xfrm>
            <a:off x="2324100" y="3643313"/>
            <a:ext cx="463232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eaLnBrk="0" hangingPunct="0">
              <a:lnSpc>
                <a:spcPts val="3600"/>
              </a:lnSpc>
            </a:pPr>
            <a:endParaRPr lang="en-GB" sz="3000" dirty="0">
              <a:solidFill>
                <a:srgbClr val="003399"/>
              </a:solidFill>
              <a:latin typeface="Verdana" pitchFamily="34" charset="0"/>
            </a:endParaRPr>
          </a:p>
        </p:txBody>
      </p:sp>
      <p:sp>
        <p:nvSpPr>
          <p:cNvPr id="24580" name="Text Box 18"/>
          <p:cNvSpPr txBox="1">
            <a:spLocks noChangeArrowheads="1"/>
          </p:cNvSpPr>
          <p:nvPr/>
        </p:nvSpPr>
        <p:spPr bwMode="auto">
          <a:xfrm>
            <a:off x="655638" y="2438400"/>
            <a:ext cx="67357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GB" sz="4000" b="1" dirty="0">
                <a:solidFill>
                  <a:schemeClr val="folHlink"/>
                </a:solidFill>
              </a:rPr>
              <a:t>Should sponsors pay the investigators for the time </a:t>
            </a:r>
            <a:r>
              <a:rPr lang="en-GB" sz="4000" b="1" dirty="0" smtClean="0">
                <a:solidFill>
                  <a:schemeClr val="folHlink"/>
                </a:solidFill>
              </a:rPr>
              <a:t>to </a:t>
            </a:r>
            <a:r>
              <a:rPr lang="en-GB" sz="4000" b="1" dirty="0">
                <a:solidFill>
                  <a:schemeClr val="folHlink"/>
                </a:solidFill>
              </a:rPr>
              <a:t>do the training?</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txBox="1">
            <a:spLocks noGrp="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740655D-9A66-463D-8781-0FF72F2A7FE4}" type="slidenum">
              <a:rPr lang="en-US" sz="1100">
                <a:solidFill>
                  <a:srgbClr val="6D6F71"/>
                </a:solidFill>
                <a:latin typeface="Verdana" pitchFamily="34" charset="0"/>
              </a:rPr>
              <a:pPr eaLnBrk="1" hangingPunct="1"/>
              <a:t>2</a:t>
            </a:fld>
            <a:endParaRPr lang="en-US" sz="1100" dirty="0">
              <a:solidFill>
                <a:srgbClr val="6D6F71"/>
              </a:solidFill>
              <a:latin typeface="Verdana" pitchFamily="34" charset="0"/>
            </a:endParaRPr>
          </a:p>
        </p:txBody>
      </p:sp>
      <p:sp>
        <p:nvSpPr>
          <p:cNvPr id="14339" name="Rectangle 2"/>
          <p:cNvSpPr>
            <a:spLocks noGrp="1" noChangeArrowheads="1"/>
          </p:cNvSpPr>
          <p:nvPr>
            <p:ph type="title" idx="4294967295"/>
          </p:nvPr>
        </p:nvSpPr>
        <p:spPr>
          <a:xfrm>
            <a:off x="228600" y="228600"/>
            <a:ext cx="6477000" cy="655638"/>
          </a:xfrm>
        </p:spPr>
        <p:txBody>
          <a:bodyPr lIns="0" tIns="0" rIns="0" bIns="0" anchor="b"/>
          <a:lstStyle/>
          <a:p>
            <a:r>
              <a:rPr lang="en-GB" sz="4000" dirty="0" smtClean="0">
                <a:solidFill>
                  <a:schemeClr val="bg1"/>
                </a:solidFill>
                <a:latin typeface="Arial" charset="0"/>
                <a:cs typeface="Arial" charset="0"/>
              </a:rPr>
              <a:t>Disclaimer</a:t>
            </a:r>
          </a:p>
        </p:txBody>
      </p:sp>
      <p:sp>
        <p:nvSpPr>
          <p:cNvPr id="14340" name="Rectangle 3"/>
          <p:cNvSpPr>
            <a:spLocks noGrp="1" noChangeArrowheads="1"/>
          </p:cNvSpPr>
          <p:nvPr>
            <p:ph type="body" idx="4294967295"/>
          </p:nvPr>
        </p:nvSpPr>
        <p:spPr/>
        <p:txBody>
          <a:bodyPr lIns="0" tIns="0" rIns="0" bIns="0"/>
          <a:lstStyle/>
          <a:p>
            <a:pPr defTabSz="8072438"/>
            <a:endParaRPr lang="en-GB" dirty="0" smtClean="0">
              <a:latin typeface="Arial" charset="0"/>
              <a:cs typeface="Arial" charset="0"/>
            </a:endParaRPr>
          </a:p>
          <a:p>
            <a:pPr defTabSz="8072438"/>
            <a:r>
              <a:rPr lang="en-US" sz="2400" dirty="0" smtClean="0">
                <a:solidFill>
                  <a:srgbClr val="000090"/>
                </a:solidFill>
                <a:latin typeface="Arial" charset="0"/>
                <a:cs typeface="Arial" charset="0"/>
              </a:rPr>
              <a:t>The views and opinions expressed in the following PowerPoint slides are those of the individual presenter and should not be attributed to Drug Information Association, Inc. (“DIA”), its directors, officers, employees, volunteers, members, chapters, councils, Special Interest Area Communities or affiliates, or any organization with which the presenter is employed or affiliated. </a:t>
            </a:r>
          </a:p>
          <a:p>
            <a:pPr defTabSz="8072438"/>
            <a:endParaRPr lang="en-GB" dirty="0" smtClean="0">
              <a:solidFill>
                <a:srgbClr val="000090"/>
              </a:solidFill>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52400" y="381000"/>
            <a:ext cx="6945313" cy="384175"/>
          </a:xfrm>
        </p:spPr>
        <p:txBody>
          <a:bodyPr lIns="0" tIns="0" rIns="0" bIns="0" anchor="b"/>
          <a:lstStyle/>
          <a:p>
            <a:r>
              <a:rPr lang="en-GB" sz="4000" dirty="0" smtClean="0">
                <a:solidFill>
                  <a:schemeClr val="bg1"/>
                </a:solidFill>
                <a:latin typeface="Arial" charset="0"/>
                <a:cs typeface="Arial" charset="0"/>
              </a:rPr>
              <a:t>QUESTIONS ??	</a:t>
            </a:r>
            <a:endParaRPr lang="en-GB" sz="4000" dirty="0" smtClean="0">
              <a:latin typeface="Arial" charset="0"/>
              <a:cs typeface="Arial" charset="0"/>
            </a:endParaRPr>
          </a:p>
        </p:txBody>
      </p:sp>
      <p:sp>
        <p:nvSpPr>
          <p:cNvPr id="25603" name="Rectangle 12"/>
          <p:cNvSpPr>
            <a:spLocks noChangeArrowheads="1"/>
          </p:cNvSpPr>
          <p:nvPr/>
        </p:nvSpPr>
        <p:spPr bwMode="auto">
          <a:xfrm>
            <a:off x="2324100" y="3643313"/>
            <a:ext cx="463232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eaLnBrk="0" hangingPunct="0">
              <a:lnSpc>
                <a:spcPts val="3600"/>
              </a:lnSpc>
            </a:pPr>
            <a:endParaRPr lang="en-GB" sz="3000" dirty="0">
              <a:solidFill>
                <a:srgbClr val="003399"/>
              </a:solidFill>
              <a:latin typeface="Verdana" pitchFamily="34" charset="0"/>
            </a:endParaRPr>
          </a:p>
        </p:txBody>
      </p:sp>
      <p:sp>
        <p:nvSpPr>
          <p:cNvPr id="25604" name="Text Box 18"/>
          <p:cNvSpPr txBox="1">
            <a:spLocks noChangeArrowheads="1"/>
          </p:cNvSpPr>
          <p:nvPr/>
        </p:nvSpPr>
        <p:spPr bwMode="auto">
          <a:xfrm>
            <a:off x="655638" y="2438400"/>
            <a:ext cx="6735762"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GB" sz="4000" b="1" dirty="0" smtClean="0">
                <a:solidFill>
                  <a:schemeClr val="folHlink"/>
                </a:solidFill>
              </a:rPr>
              <a:t>Could research </a:t>
            </a:r>
            <a:r>
              <a:rPr lang="en-GB" sz="4000" b="1" dirty="0">
                <a:solidFill>
                  <a:schemeClr val="folHlink"/>
                </a:solidFill>
              </a:rPr>
              <a:t>training be </a:t>
            </a:r>
            <a:r>
              <a:rPr lang="en-GB" sz="4000" b="1" dirty="0" smtClean="0">
                <a:solidFill>
                  <a:schemeClr val="folHlink"/>
                </a:solidFill>
              </a:rPr>
              <a:t>incorporated into </a:t>
            </a:r>
            <a:r>
              <a:rPr lang="en-GB" sz="4000" b="1" dirty="0">
                <a:solidFill>
                  <a:schemeClr val="folHlink"/>
                </a:solidFill>
              </a:rPr>
              <a:t>medical education </a:t>
            </a:r>
            <a:r>
              <a:rPr lang="en-GB" sz="4000" b="1" dirty="0" smtClean="0">
                <a:solidFill>
                  <a:schemeClr val="folHlink"/>
                </a:solidFill>
              </a:rPr>
              <a:t>or as </a:t>
            </a:r>
            <a:r>
              <a:rPr lang="en-GB" sz="4000" b="1" dirty="0">
                <a:solidFill>
                  <a:schemeClr val="folHlink"/>
                </a:solidFill>
              </a:rPr>
              <a:t>optional </a:t>
            </a:r>
            <a:r>
              <a:rPr lang="en-GB" sz="4000" b="1" dirty="0" smtClean="0">
                <a:solidFill>
                  <a:schemeClr val="folHlink"/>
                </a:solidFill>
              </a:rPr>
              <a:t>course work?</a:t>
            </a:r>
            <a:endParaRPr lang="en-GB" sz="4000" b="1" dirty="0">
              <a:solidFill>
                <a:schemeClr val="folHlink"/>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28600" y="2590800"/>
            <a:ext cx="8229600" cy="1905000"/>
          </a:xfrm>
        </p:spPr>
        <p:txBody>
          <a:bodyPr lIns="0" tIns="0" rIns="0" bIns="0" anchor="b"/>
          <a:lstStyle/>
          <a:p>
            <a:r>
              <a:rPr lang="en-US" sz="2800" dirty="0" smtClean="0">
                <a:solidFill>
                  <a:srgbClr val="000090"/>
                </a:solidFill>
                <a:latin typeface="Arial" charset="0"/>
                <a:cs typeface="Arial" charset="0"/>
              </a:rPr>
              <a:t>Peggy </a:t>
            </a:r>
            <a:r>
              <a:rPr lang="en-US" sz="2800" dirty="0" smtClean="0">
                <a:solidFill>
                  <a:srgbClr val="000090"/>
                </a:solidFill>
                <a:latin typeface="Arial" charset="0"/>
                <a:cs typeface="Arial" charset="0"/>
              </a:rPr>
              <a:t>Gurian</a:t>
            </a:r>
            <a:r>
              <a:rPr lang="en-US" sz="2800" dirty="0" smtClean="0">
                <a:solidFill>
                  <a:srgbClr val="000090"/>
                </a:solidFill>
                <a:latin typeface="Arial" charset="0"/>
                <a:cs typeface="Arial" charset="0"/>
              </a:rPr>
              <a:t>, RN, MSN, CCRA</a:t>
            </a:r>
            <a:br>
              <a:rPr lang="en-US" sz="2800" dirty="0" smtClean="0">
                <a:solidFill>
                  <a:srgbClr val="000090"/>
                </a:solidFill>
                <a:latin typeface="Arial" charset="0"/>
                <a:cs typeface="Arial" charset="0"/>
              </a:rPr>
            </a:br>
            <a:r>
              <a:rPr lang="en-US" sz="2800" dirty="0" smtClean="0">
                <a:solidFill>
                  <a:srgbClr val="000090"/>
                </a:solidFill>
                <a:latin typeface="Arial" charset="0"/>
                <a:cs typeface="Arial" charset="0"/>
              </a:rPr>
              <a:t>pgurian@compleware.com</a:t>
            </a:r>
            <a:r>
              <a:rPr lang="en-US" dirty="0" smtClean="0">
                <a:solidFill>
                  <a:srgbClr val="000090"/>
                </a:solidFill>
                <a:latin typeface="Arial" charset="0"/>
                <a:cs typeface="Arial" charset="0"/>
              </a:rPr>
              <a:t/>
            </a:r>
            <a:br>
              <a:rPr lang="en-US" dirty="0" smtClean="0">
                <a:solidFill>
                  <a:srgbClr val="000090"/>
                </a:solidFill>
                <a:latin typeface="Arial" charset="0"/>
                <a:cs typeface="Arial" charset="0"/>
              </a:rPr>
            </a:br>
            <a:r>
              <a:rPr lang="en-US" sz="2800" dirty="0" smtClean="0">
                <a:solidFill>
                  <a:srgbClr val="000090"/>
                </a:solidFill>
                <a:latin typeface="Arial" charset="0"/>
                <a:cs typeface="Arial" charset="0"/>
              </a:rPr>
              <a:t/>
            </a:r>
            <a:br>
              <a:rPr lang="en-US" sz="2800" dirty="0" smtClean="0">
                <a:solidFill>
                  <a:srgbClr val="000090"/>
                </a:solidFill>
                <a:latin typeface="Arial" charset="0"/>
                <a:cs typeface="Arial" charset="0"/>
              </a:rPr>
            </a:br>
            <a:r>
              <a:rPr lang="en-US" sz="2800" dirty="0" smtClean="0">
                <a:solidFill>
                  <a:srgbClr val="000090"/>
                </a:solidFill>
                <a:latin typeface="Arial" charset="0"/>
                <a:cs typeface="Arial" charset="0"/>
              </a:rPr>
              <a:t>Yvonne McCracken, MPH, CCRC</a:t>
            </a:r>
            <a:br>
              <a:rPr lang="en-US" sz="2800" dirty="0" smtClean="0">
                <a:solidFill>
                  <a:srgbClr val="000090"/>
                </a:solidFill>
                <a:latin typeface="Arial" charset="0"/>
                <a:cs typeface="Arial" charset="0"/>
              </a:rPr>
            </a:br>
            <a:r>
              <a:rPr lang="en-US" sz="2800" dirty="0" smtClean="0">
                <a:solidFill>
                  <a:srgbClr val="000090"/>
                </a:solidFill>
                <a:latin typeface="Arial" charset="0"/>
                <a:cs typeface="Arial" charset="0"/>
              </a:rPr>
              <a:t>ymccracken@carolinasresearch.com</a:t>
            </a:r>
          </a:p>
        </p:txBody>
      </p:sp>
      <p:sp>
        <p:nvSpPr>
          <p:cNvPr id="26627" name="Footer Placeholder 3"/>
          <p:cNvSpPr txBox="1">
            <a:spLocks noGrp="1"/>
          </p:cNvSpPr>
          <p:nvPr/>
        </p:nvSpPr>
        <p:spPr bwMode="auto">
          <a:xfrm>
            <a:off x="723900" y="6265863"/>
            <a:ext cx="8054975"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ts val="1300"/>
              </a:lnSpc>
            </a:pPr>
            <a:endParaRPr lang="en-US" sz="1100" dirty="0">
              <a:solidFill>
                <a:srgbClr val="6D6F71"/>
              </a:solidFill>
              <a:latin typeface="Verdana" pitchFamily="34" charset="0"/>
            </a:endParaRPr>
          </a:p>
        </p:txBody>
      </p:sp>
      <p:sp>
        <p:nvSpPr>
          <p:cNvPr id="26628" name="Slide Number Placeholder 4"/>
          <p:cNvSpPr txBox="1">
            <a:spLocks noGrp="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7118A77-AC20-4BC7-AAE4-D643E43DFA4C}" type="slidenum">
              <a:rPr lang="en-GB" sz="1100">
                <a:solidFill>
                  <a:srgbClr val="6D6F71"/>
                </a:solidFill>
                <a:latin typeface="Verdana" pitchFamily="34" charset="0"/>
              </a:rPr>
              <a:pPr eaLnBrk="1" hangingPunct="1"/>
              <a:t>21</a:t>
            </a:fld>
            <a:endParaRPr lang="en-GB" sz="1100" dirty="0">
              <a:solidFill>
                <a:srgbClr val="6D6F71"/>
              </a:solidFill>
              <a:latin typeface="Verdana" pitchFamily="34" charset="0"/>
            </a:endParaRPr>
          </a:p>
        </p:txBody>
      </p:sp>
      <p:sp>
        <p:nvSpPr>
          <p:cNvPr id="2" name="Rectangle 1"/>
          <p:cNvSpPr/>
          <p:nvPr/>
        </p:nvSpPr>
        <p:spPr>
          <a:xfrm>
            <a:off x="512762" y="152400"/>
            <a:ext cx="5440363" cy="1046440"/>
          </a:xfrm>
          <a:prstGeom prst="rect">
            <a:avLst/>
          </a:prstGeom>
        </p:spPr>
        <p:txBody>
          <a:bodyPr wrap="square">
            <a:spAutoFit/>
          </a:bodyPr>
          <a:lstStyle/>
          <a:p>
            <a:r>
              <a:rPr lang="en-US" sz="4400" dirty="0" smtClean="0">
                <a:solidFill>
                  <a:schemeClr val="bg1"/>
                </a:solidFill>
              </a:rPr>
              <a:t>Contact information</a:t>
            </a:r>
            <a:r>
              <a:rPr lang="en-US" sz="4400" dirty="0">
                <a:solidFill>
                  <a:schemeClr val="bg1"/>
                </a:solidFill>
              </a:rPr>
              <a:t/>
            </a:r>
            <a:br>
              <a:rPr lang="en-US" sz="4400" dirty="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93850"/>
            <a:ext cx="8229600" cy="4724400"/>
          </a:xfrm>
        </p:spPr>
        <p:txBody>
          <a:bodyPr/>
          <a:lstStyle/>
          <a:p>
            <a:pPr marL="0" indent="0">
              <a:buNone/>
            </a:pPr>
            <a:endParaRPr lang="en-US" dirty="0" smtClean="0"/>
          </a:p>
          <a:p>
            <a:pPr marL="0" indent="0">
              <a:buNone/>
            </a:pPr>
            <a:r>
              <a:rPr lang="en-US" dirty="0" smtClean="0">
                <a:solidFill>
                  <a:srgbClr val="000090"/>
                </a:solidFill>
              </a:rPr>
              <a:t>“…I think we need to up our standards.  I think any physician, any doctor who runs a clinical trial should be certified, should be trained.”</a:t>
            </a:r>
          </a:p>
          <a:p>
            <a:pPr marL="0" indent="0">
              <a:buNone/>
            </a:pPr>
            <a:endParaRPr lang="en-US" dirty="0">
              <a:solidFill>
                <a:srgbClr val="000090"/>
              </a:solidFill>
            </a:endParaRPr>
          </a:p>
          <a:p>
            <a:pPr marL="0" indent="0">
              <a:buNone/>
            </a:pPr>
            <a:r>
              <a:rPr lang="en-US" sz="2000" dirty="0" smtClean="0">
                <a:solidFill>
                  <a:srgbClr val="000090"/>
                </a:solidFill>
              </a:rPr>
              <a:t>David Kessler, MD</a:t>
            </a:r>
          </a:p>
          <a:p>
            <a:pPr marL="0" indent="0">
              <a:buNone/>
            </a:pPr>
            <a:r>
              <a:rPr lang="en-US" sz="2000" dirty="0" smtClean="0">
                <a:solidFill>
                  <a:srgbClr val="000090"/>
                </a:solidFill>
              </a:rPr>
              <a:t>Former FDA Commissioner</a:t>
            </a:r>
          </a:p>
          <a:p>
            <a:pPr marL="0" indent="0">
              <a:buNone/>
            </a:pPr>
            <a:r>
              <a:rPr lang="en-US" sz="2000" dirty="0" smtClean="0">
                <a:solidFill>
                  <a:srgbClr val="000090"/>
                </a:solidFill>
              </a:rPr>
              <a:t>‘The Hansen Files’ Fact Finder: Drug Trials</a:t>
            </a:r>
          </a:p>
          <a:p>
            <a:pPr marL="0" indent="0">
              <a:buNone/>
            </a:pPr>
            <a:r>
              <a:rPr lang="en-US" sz="2000" dirty="0" smtClean="0">
                <a:solidFill>
                  <a:srgbClr val="000090"/>
                </a:solidFill>
              </a:rPr>
              <a:t>March </a:t>
            </a:r>
            <a:r>
              <a:rPr lang="en-US" sz="2000" dirty="0">
                <a:solidFill>
                  <a:srgbClr val="000090"/>
                </a:solidFill>
              </a:rPr>
              <a:t>4, 2012</a:t>
            </a:r>
          </a:p>
          <a:p>
            <a:pPr marL="0" indent="0">
              <a:buNone/>
            </a:pPr>
            <a:endParaRPr lang="en-US" sz="2000" dirty="0" smtClean="0">
              <a:solidFill>
                <a:srgbClr val="000090"/>
              </a:solidFill>
            </a:endParaRPr>
          </a:p>
        </p:txBody>
      </p:sp>
      <p:sp>
        <p:nvSpPr>
          <p:cNvPr id="3" name="Title 2"/>
          <p:cNvSpPr>
            <a:spLocks noGrp="1"/>
          </p:cNvSpPr>
          <p:nvPr>
            <p:ph type="title"/>
          </p:nvPr>
        </p:nvSpPr>
        <p:spPr/>
        <p:txBody>
          <a:bodyPr/>
          <a:lstStyle/>
          <a:p>
            <a:r>
              <a:rPr lang="en-US" sz="4000" b="1" spc="200" dirty="0" smtClean="0">
                <a:ln w="29210">
                  <a:solidFill>
                    <a:srgbClr val="FFC000"/>
                  </a:solidFill>
                </a:ln>
                <a:solidFill>
                  <a:srgbClr val="FFC000">
                    <a:alpha val="50000"/>
                  </a:srgbClr>
                </a:solidFill>
                <a:effectLst>
                  <a:outerShdw blurRad="50800" dist="38100" dir="2700000" algn="tl" rotWithShape="0">
                    <a:prstClr val="black">
                      <a:alpha val="40000"/>
                    </a:prstClr>
                  </a:outerShdw>
                </a:effectLst>
              </a:rPr>
              <a:t> </a:t>
            </a:r>
            <a:endParaRPr lang="en-US" sz="4000" b="1" spc="200" dirty="0">
              <a:ln w="29210">
                <a:solidFill>
                  <a:srgbClr val="FFC000"/>
                </a:solidFill>
              </a:ln>
              <a:solidFill>
                <a:srgbClr val="FFC000">
                  <a:alpha val="50000"/>
                </a:srgbClr>
              </a:solidFill>
              <a:effectLst>
                <a:outerShdw blurRad="50800" dist="38100" dir="2700000" algn="tl" rotWithShape="0">
                  <a:prstClr val="black">
                    <a:alpha val="40000"/>
                  </a:prstClr>
                </a:outerShdw>
              </a:effectLst>
            </a:endParaRPr>
          </a:p>
        </p:txBody>
      </p:sp>
      <p:sp>
        <p:nvSpPr>
          <p:cNvPr id="4" name="Date Placeholder 3"/>
          <p:cNvSpPr>
            <a:spLocks noGrp="1"/>
          </p:cNvSpPr>
          <p:nvPr>
            <p:ph type="dt" sz="half" idx="10"/>
          </p:nvPr>
        </p:nvSpPr>
        <p:spPr/>
        <p:txBody>
          <a:bodyPr/>
          <a:lstStyle/>
          <a:p>
            <a:pPr>
              <a:defRPr/>
            </a:pPr>
            <a:r>
              <a:rPr lang="en-US" dirty="0" smtClean="0"/>
              <a:t>Drug Information Association</a:t>
            </a:r>
            <a:endParaRPr lang="en-US" dirty="0"/>
          </a:p>
        </p:txBody>
      </p:sp>
      <p:sp>
        <p:nvSpPr>
          <p:cNvPr id="5" name="Footer Placeholder 4"/>
          <p:cNvSpPr>
            <a:spLocks noGrp="1"/>
          </p:cNvSpPr>
          <p:nvPr>
            <p:ph type="ftr" sz="quarter" idx="11"/>
          </p:nvPr>
        </p:nvSpPr>
        <p:spPr/>
        <p:txBody>
          <a:bodyPr/>
          <a:lstStyle/>
          <a:p>
            <a:pPr>
              <a:defRPr/>
            </a:pPr>
            <a:r>
              <a:rPr lang="en-US" dirty="0" smtClean="0"/>
              <a:t>www.diahome.org</a:t>
            </a:r>
            <a:endParaRPr lang="en-US" dirty="0"/>
          </a:p>
        </p:txBody>
      </p:sp>
      <p:sp>
        <p:nvSpPr>
          <p:cNvPr id="6" name="Slide Number Placeholder 5"/>
          <p:cNvSpPr>
            <a:spLocks noGrp="1"/>
          </p:cNvSpPr>
          <p:nvPr>
            <p:ph type="sldNum" sz="quarter" idx="12"/>
          </p:nvPr>
        </p:nvSpPr>
        <p:spPr/>
        <p:txBody>
          <a:bodyPr/>
          <a:lstStyle/>
          <a:p>
            <a:pPr>
              <a:defRPr/>
            </a:pPr>
            <a:fld id="{4E74F9F6-376C-49AA-A4AD-709BD481B918}" type="slidenum">
              <a:rPr lang="en-US" smtClean="0"/>
              <a:pPr>
                <a:defRPr/>
              </a:pPr>
              <a:t>3</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733800"/>
            <a:ext cx="2069803" cy="28130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228600"/>
            <a:ext cx="3886200" cy="1676400"/>
          </a:xfrm>
          <a:prstGeom prst="rect">
            <a:avLst/>
          </a:prstGeom>
        </p:spPr>
      </p:pic>
    </p:spTree>
    <p:extLst>
      <p:ext uri="{BB962C8B-B14F-4D97-AF65-F5344CB8AC3E}">
        <p14:creationId xmlns:p14="http://schemas.microsoft.com/office/powerpoint/2010/main" val="2400934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F011217-AC30-461C-8E58-C8C96A4CC4AA}" type="slidenum">
              <a:rPr lang="en-GB" sz="1100">
                <a:solidFill>
                  <a:srgbClr val="6D6F71"/>
                </a:solidFill>
                <a:latin typeface="Verdana" pitchFamily="34" charset="0"/>
              </a:rPr>
              <a:pPr eaLnBrk="1" hangingPunct="1"/>
              <a:t>4</a:t>
            </a:fld>
            <a:endParaRPr lang="en-GB" sz="1100" dirty="0">
              <a:solidFill>
                <a:srgbClr val="6D6F71"/>
              </a:solidFill>
              <a:latin typeface="Verdana" pitchFamily="34" charset="0"/>
            </a:endParaRPr>
          </a:p>
        </p:txBody>
      </p:sp>
      <p:sp>
        <p:nvSpPr>
          <p:cNvPr id="18435" name="Rectangle 3"/>
          <p:cNvSpPr>
            <a:spLocks noGrp="1" noChangeArrowheads="1"/>
          </p:cNvSpPr>
          <p:nvPr>
            <p:ph type="body" idx="4294967295"/>
          </p:nvPr>
        </p:nvSpPr>
        <p:spPr>
          <a:xfrm>
            <a:off x="512763" y="1676400"/>
            <a:ext cx="8229600" cy="4983163"/>
          </a:xfrm>
        </p:spPr>
        <p:txBody>
          <a:bodyPr lIns="0" tIns="0" rIns="0" bIns="0"/>
          <a:lstStyle/>
          <a:p>
            <a:pPr marL="349250" lvl="1" indent="-347663" defTabSz="8072438" eaLnBrk="1" hangingPunct="1">
              <a:buFont typeface="Arial" pitchFamily="34" charset="0"/>
              <a:buChar char="•"/>
              <a:defRPr/>
            </a:pPr>
            <a:r>
              <a:rPr lang="en-GB" sz="2400" dirty="0" smtClean="0">
                <a:solidFill>
                  <a:srgbClr val="000090"/>
                </a:solidFill>
              </a:rPr>
              <a:t>Percentage of naïve investigators, who conduct only one trial per year, has increased to 77% of the global investigator pool.*</a:t>
            </a:r>
          </a:p>
          <a:p>
            <a:pPr marL="349250" lvl="1" indent="-347663" defTabSz="8072438" eaLnBrk="1" hangingPunct="1">
              <a:buFont typeface="Arial" pitchFamily="34" charset="0"/>
              <a:buChar char="•"/>
              <a:defRPr/>
            </a:pPr>
            <a:endParaRPr lang="en-GB" sz="2400" dirty="0" smtClean="0">
              <a:solidFill>
                <a:srgbClr val="000090"/>
              </a:solidFill>
            </a:endParaRPr>
          </a:p>
          <a:p>
            <a:pPr marL="349250" lvl="1" indent="-347663" defTabSz="8072438" eaLnBrk="1" hangingPunct="1">
              <a:buFont typeface="Arial" pitchFamily="34" charset="0"/>
              <a:buChar char="•"/>
              <a:defRPr/>
            </a:pPr>
            <a:r>
              <a:rPr lang="en-GB" sz="2400" dirty="0" smtClean="0">
                <a:solidFill>
                  <a:srgbClr val="000090"/>
                </a:solidFill>
              </a:rPr>
              <a:t>Turnover rate for investigators in both US (43%) and Europe (55.1%) is very high- this prevents investigators from developing strong infrastructure.*</a:t>
            </a:r>
          </a:p>
          <a:p>
            <a:pPr marL="349250" lvl="1" indent="-347663" defTabSz="8072438" eaLnBrk="1" hangingPunct="1">
              <a:buFont typeface="Arial" pitchFamily="34" charset="0"/>
              <a:buChar char="•"/>
              <a:defRPr/>
            </a:pPr>
            <a:endParaRPr lang="en-GB" sz="2400" dirty="0" smtClean="0">
              <a:solidFill>
                <a:srgbClr val="000090"/>
              </a:solidFill>
            </a:endParaRPr>
          </a:p>
          <a:p>
            <a:pPr marL="349250" lvl="1" indent="-347663" defTabSz="8072438" eaLnBrk="1" hangingPunct="1">
              <a:buFont typeface="Arial" pitchFamily="34" charset="0"/>
              <a:buChar char="•"/>
              <a:defRPr/>
            </a:pPr>
            <a:r>
              <a:rPr lang="en-GB" sz="2400" dirty="0" smtClean="0">
                <a:solidFill>
                  <a:srgbClr val="000090"/>
                </a:solidFill>
              </a:rPr>
              <a:t>Human subject protection and data quality are more likely to suffer with naïve sites  </a:t>
            </a:r>
          </a:p>
          <a:p>
            <a:pPr marL="349250" lvl="1" indent="-347663" defTabSz="8072438" eaLnBrk="1" hangingPunct="1">
              <a:buFont typeface="Arial" pitchFamily="34" charset="0"/>
              <a:buChar char="–"/>
              <a:defRPr/>
            </a:pPr>
            <a:endParaRPr lang="en-GB" sz="2400" dirty="0">
              <a:solidFill>
                <a:srgbClr val="000090"/>
              </a:solidFill>
            </a:endParaRPr>
          </a:p>
          <a:p>
            <a:pPr marL="1587" lvl="1" indent="0" defTabSz="8072438" eaLnBrk="1" hangingPunct="1">
              <a:buFont typeface="Arial" pitchFamily="34" charset="0"/>
              <a:buNone/>
              <a:defRPr/>
            </a:pPr>
            <a:r>
              <a:rPr lang="en-GB" sz="1800" dirty="0" smtClean="0">
                <a:solidFill>
                  <a:srgbClr val="000090"/>
                </a:solidFill>
              </a:rPr>
              <a:t>*CenterWatch January 2012</a:t>
            </a:r>
          </a:p>
        </p:txBody>
      </p:sp>
      <p:sp>
        <p:nvSpPr>
          <p:cNvPr id="15364" name="Rectangle 4"/>
          <p:cNvSpPr>
            <a:spLocks noGrp="1" noChangeArrowheads="1"/>
          </p:cNvSpPr>
          <p:nvPr>
            <p:ph type="title" idx="4294967295"/>
          </p:nvPr>
        </p:nvSpPr>
        <p:spPr>
          <a:xfrm>
            <a:off x="152400" y="76200"/>
            <a:ext cx="6705600" cy="838200"/>
          </a:xfrm>
        </p:spPr>
        <p:txBody>
          <a:bodyPr lIns="0" tIns="0" rIns="0" bIns="0" anchor="b"/>
          <a:lstStyle/>
          <a:p>
            <a:pPr eaLnBrk="1" hangingPunct="1"/>
            <a:r>
              <a:rPr lang="en-GB" sz="3200" dirty="0" smtClean="0">
                <a:solidFill>
                  <a:schemeClr val="bg1"/>
                </a:solidFill>
                <a:latin typeface="Arial" charset="0"/>
                <a:cs typeface="Arial" charset="0"/>
              </a:rPr>
              <a:t>Why do physicians need training?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D8CBF96-D26D-42DE-9258-0EB8DA974D92}" type="slidenum">
              <a:rPr lang="en-GB" sz="1100">
                <a:solidFill>
                  <a:srgbClr val="6D6F71"/>
                </a:solidFill>
                <a:latin typeface="Verdana" pitchFamily="34" charset="0"/>
              </a:rPr>
              <a:pPr eaLnBrk="1" hangingPunct="1"/>
              <a:t>5</a:t>
            </a:fld>
            <a:endParaRPr lang="en-GB" sz="1100" dirty="0">
              <a:solidFill>
                <a:srgbClr val="6D6F71"/>
              </a:solidFill>
              <a:latin typeface="Verdana" pitchFamily="34" charset="0"/>
            </a:endParaRPr>
          </a:p>
        </p:txBody>
      </p:sp>
      <p:sp>
        <p:nvSpPr>
          <p:cNvPr id="18435" name="Rectangle 3"/>
          <p:cNvSpPr>
            <a:spLocks noGrp="1" noChangeArrowheads="1"/>
          </p:cNvSpPr>
          <p:nvPr>
            <p:ph type="body" idx="4294967295"/>
          </p:nvPr>
        </p:nvSpPr>
        <p:spPr>
          <a:xfrm>
            <a:off x="457200" y="1143000"/>
            <a:ext cx="8229600" cy="4983163"/>
          </a:xfrm>
        </p:spPr>
        <p:txBody>
          <a:bodyPr lIns="0" tIns="0" rIns="0" bIns="0"/>
          <a:lstStyle/>
          <a:p>
            <a:pPr marL="1587" lvl="1" indent="0" defTabSz="8072438" eaLnBrk="1" hangingPunct="1">
              <a:buFont typeface="Arial" pitchFamily="34" charset="0"/>
              <a:buNone/>
              <a:defRPr/>
            </a:pPr>
            <a:r>
              <a:rPr lang="en-GB" sz="3200" dirty="0" smtClean="0">
                <a:solidFill>
                  <a:srgbClr val="000090"/>
                </a:solidFill>
              </a:rPr>
              <a:t>Regulations and Guidance </a:t>
            </a:r>
          </a:p>
          <a:p>
            <a:pPr marL="349250" lvl="1" indent="-347663" defTabSz="8072438" eaLnBrk="1" hangingPunct="1">
              <a:buFont typeface="Wingdings" pitchFamily="2" charset="2"/>
              <a:buChar char="Ø"/>
              <a:defRPr/>
            </a:pPr>
            <a:r>
              <a:rPr lang="en-GB" sz="2400" dirty="0" smtClean="0">
                <a:solidFill>
                  <a:srgbClr val="000090"/>
                </a:solidFill>
              </a:rPr>
              <a:t>Investigator Responsibilities: </a:t>
            </a:r>
          </a:p>
          <a:p>
            <a:pPr marL="749300" lvl="2" indent="-347663" defTabSz="8072438" eaLnBrk="1" hangingPunct="1">
              <a:buFont typeface="Arial" pitchFamily="34" charset="0"/>
              <a:buChar char="•"/>
              <a:defRPr/>
            </a:pPr>
            <a:r>
              <a:rPr lang="en-GB" sz="2000" dirty="0" smtClean="0">
                <a:solidFill>
                  <a:srgbClr val="000090"/>
                </a:solidFill>
              </a:rPr>
              <a:t>Section B “Investigators are responsible for protecting the rights, safety, and welfare of subjects during the clinical trial (21 CFR 312.60 &amp; 812.100). </a:t>
            </a:r>
          </a:p>
          <a:p>
            <a:pPr marL="749300" lvl="2" indent="-347663" defTabSz="8072438" eaLnBrk="1" hangingPunct="1">
              <a:buFont typeface="Arial" pitchFamily="34" charset="0"/>
              <a:buChar char="•"/>
              <a:defRPr/>
            </a:pPr>
            <a:r>
              <a:rPr lang="en-GB" sz="2000" dirty="0" smtClean="0">
                <a:solidFill>
                  <a:srgbClr val="000090"/>
                </a:solidFill>
              </a:rPr>
              <a:t>The Investigator is responsible for conducting studies in accordance with the protocol (21CFR 312.60, Form FDA 1572, 21 CFR 812.43 &amp; 812.100) </a:t>
            </a:r>
          </a:p>
          <a:p>
            <a:pPr marL="749300" lvl="2" indent="-347663" defTabSz="8072438" eaLnBrk="1" hangingPunct="1">
              <a:buFont typeface="Arial" pitchFamily="34" charset="0"/>
              <a:buChar char="•"/>
              <a:defRPr/>
            </a:pPr>
            <a:r>
              <a:rPr lang="en-GB" sz="2000" dirty="0" smtClean="0">
                <a:solidFill>
                  <a:srgbClr val="000090"/>
                </a:solidFill>
              </a:rPr>
              <a:t>Investigators commit themselves to conduct or supervise the study and those people who have been delegated study related tasks (21 CFR Part 812). </a:t>
            </a:r>
          </a:p>
          <a:p>
            <a:pPr marL="749300" lvl="2" indent="-347663" defTabSz="8072438" eaLnBrk="1" hangingPunct="1">
              <a:buFont typeface="Arial" pitchFamily="34" charset="0"/>
              <a:buChar char="•"/>
              <a:defRPr/>
            </a:pPr>
            <a:r>
              <a:rPr lang="en-GB" sz="2000" dirty="0" smtClean="0">
                <a:solidFill>
                  <a:srgbClr val="000090"/>
                </a:solidFill>
              </a:rPr>
              <a:t>Investigators are also to ensure the staff is aware of regulatory requirements involving the conduct of clinical trials.  This also applies to staff not in his/her direct employ during the study.</a:t>
            </a:r>
          </a:p>
          <a:p>
            <a:pPr marL="749300" lvl="2" indent="-347663" defTabSz="8072438" eaLnBrk="1" hangingPunct="1">
              <a:buFont typeface="Arial" pitchFamily="34" charset="0"/>
              <a:buChar char="•"/>
              <a:defRPr/>
            </a:pPr>
            <a:endParaRPr lang="en-GB" sz="2000" dirty="0" smtClean="0">
              <a:solidFill>
                <a:srgbClr val="000090"/>
              </a:solidFill>
            </a:endParaRPr>
          </a:p>
          <a:p>
            <a:pPr marL="349250" lvl="1" indent="-347663" defTabSz="8072438" eaLnBrk="1" hangingPunct="1">
              <a:buFont typeface="Arial" pitchFamily="34" charset="0"/>
              <a:buChar char="–"/>
              <a:defRPr/>
            </a:pPr>
            <a:endParaRPr lang="en-GB" sz="2400" dirty="0" smtClean="0">
              <a:solidFill>
                <a:srgbClr val="000090"/>
              </a:solidFill>
            </a:endParaRPr>
          </a:p>
        </p:txBody>
      </p:sp>
      <p:sp>
        <p:nvSpPr>
          <p:cNvPr id="16388" name="Rectangle 4"/>
          <p:cNvSpPr>
            <a:spLocks noGrp="1" noChangeArrowheads="1"/>
          </p:cNvSpPr>
          <p:nvPr>
            <p:ph type="title" idx="4294967295"/>
          </p:nvPr>
        </p:nvSpPr>
        <p:spPr>
          <a:xfrm>
            <a:off x="152400" y="76200"/>
            <a:ext cx="6705600" cy="838200"/>
          </a:xfrm>
        </p:spPr>
        <p:txBody>
          <a:bodyPr lIns="0" tIns="0" rIns="0" bIns="0" anchor="b"/>
          <a:lstStyle/>
          <a:p>
            <a:pPr eaLnBrk="1" hangingPunct="1"/>
            <a:r>
              <a:rPr lang="en-GB" sz="3200" dirty="0" smtClean="0">
                <a:solidFill>
                  <a:schemeClr val="bg1"/>
                </a:solidFill>
                <a:latin typeface="Arial" charset="0"/>
                <a:cs typeface="Arial" charset="0"/>
              </a:rPr>
              <a:t>Why do physicians need training?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auto">
          <a:xfrm>
            <a:off x="3895725" y="6367463"/>
            <a:ext cx="1154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C2A50642-F62F-499D-A93B-055128598839}" type="slidenum">
              <a:rPr lang="en-US" sz="1000">
                <a:solidFill>
                  <a:schemeClr val="bg1"/>
                </a:solidFill>
                <a:ea typeface="ＭＳ Ｐゴシック" pitchFamily="-106" charset="-128"/>
              </a:rPr>
              <a:pPr algn="ctr" eaLnBrk="1" hangingPunct="1"/>
              <a:t>6</a:t>
            </a:fld>
            <a:endParaRPr lang="en-US" sz="1000" dirty="0">
              <a:solidFill>
                <a:schemeClr val="bg1"/>
              </a:solidFill>
              <a:ea typeface="ＭＳ Ｐゴシック" pitchFamily="-106" charset="-128"/>
            </a:endParaRPr>
          </a:p>
        </p:txBody>
      </p:sp>
      <p:sp>
        <p:nvSpPr>
          <p:cNvPr id="17411" name="Rectangle 2"/>
          <p:cNvSpPr>
            <a:spLocks noGrp="1" noChangeArrowheads="1"/>
          </p:cNvSpPr>
          <p:nvPr>
            <p:ph type="title" idx="4294967295"/>
          </p:nvPr>
        </p:nvSpPr>
        <p:spPr>
          <a:xfrm>
            <a:off x="152400" y="152400"/>
            <a:ext cx="6934200" cy="838200"/>
          </a:xfrm>
        </p:spPr>
        <p:txBody>
          <a:bodyPr/>
          <a:lstStyle/>
          <a:p>
            <a:pPr eaLnBrk="1" hangingPunct="1"/>
            <a:r>
              <a:rPr lang="en-GB" sz="3200" dirty="0" smtClean="0">
                <a:solidFill>
                  <a:schemeClr val="bg1"/>
                </a:solidFill>
                <a:latin typeface="Arial" charset="0"/>
                <a:ea typeface="ＭＳ Ｐゴシック" pitchFamily="-106" charset="-128"/>
                <a:cs typeface="Arial" charset="0"/>
              </a:rPr>
              <a:t>Why do physicians need training</a:t>
            </a:r>
          </a:p>
        </p:txBody>
      </p:sp>
      <p:sp>
        <p:nvSpPr>
          <p:cNvPr id="50180" name="Rectangle 3"/>
          <p:cNvSpPr>
            <a:spLocks noGrp="1" noChangeArrowheads="1"/>
          </p:cNvSpPr>
          <p:nvPr>
            <p:ph type="body" idx="4294967295"/>
          </p:nvPr>
        </p:nvSpPr>
        <p:spPr>
          <a:xfrm>
            <a:off x="0" y="1066800"/>
            <a:ext cx="8815388" cy="4525963"/>
          </a:xfrm>
        </p:spPr>
        <p:txBody>
          <a:bodyPr/>
          <a:lstStyle/>
          <a:p>
            <a:pPr marL="0" indent="0" eaLnBrk="1" hangingPunct="1">
              <a:buFont typeface="Arial" pitchFamily="34" charset="0"/>
              <a:buNone/>
              <a:defRPr/>
            </a:pPr>
            <a:r>
              <a:rPr lang="en-GB" dirty="0" smtClean="0">
                <a:solidFill>
                  <a:srgbClr val="000090"/>
                </a:solidFill>
              </a:rPr>
              <a:t>ICH Guidelines</a:t>
            </a:r>
          </a:p>
          <a:p>
            <a:pPr eaLnBrk="1" hangingPunct="1">
              <a:buFont typeface="Arial" pitchFamily="34" charset="0"/>
              <a:buChar char="•"/>
              <a:defRPr/>
            </a:pPr>
            <a:r>
              <a:rPr lang="en-GB" sz="2400" dirty="0" smtClean="0">
                <a:solidFill>
                  <a:srgbClr val="000090"/>
                </a:solidFill>
              </a:rPr>
              <a:t>4.1.1 The investigator(s) should be qualified by education, training, and experience ….. should meet all the qualifications specified by the applicable regulatory requirement(s), and should provide evidence of such qualifications through up-to-date CV and/or other relevant documentation requested by the sponsor, the IRB/IEC, and/or the regulatory authority(ies).</a:t>
            </a:r>
          </a:p>
          <a:p>
            <a:pPr eaLnBrk="1" hangingPunct="1">
              <a:buFont typeface="Arial" pitchFamily="34" charset="0"/>
              <a:buChar char="•"/>
              <a:defRPr/>
            </a:pPr>
            <a:r>
              <a:rPr lang="en-GB" sz="2400" dirty="0" smtClean="0">
                <a:solidFill>
                  <a:srgbClr val="000090"/>
                </a:solidFill>
              </a:rPr>
              <a:t>4.1.2 The investigator should be thoroughly familiar with the appropriate use of the IP, as described in the protocol(s), in the current IB, …</a:t>
            </a:r>
          </a:p>
          <a:p>
            <a:pPr eaLnBrk="1" hangingPunct="1">
              <a:buFont typeface="Arial" pitchFamily="34" charset="0"/>
              <a:buChar char="•"/>
              <a:defRPr/>
            </a:pPr>
            <a:r>
              <a:rPr lang="en-GB" sz="2400" dirty="0" smtClean="0">
                <a:solidFill>
                  <a:srgbClr val="000090"/>
                </a:solidFill>
              </a:rPr>
              <a:t>4.1.3 The investigator should be aware of, and should comply with, GCP and the applicable regulatory requirements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8EDA44-C8BA-4513-BAB3-C555178221DF}" type="slidenum">
              <a:rPr lang="en-GB" sz="1100">
                <a:solidFill>
                  <a:srgbClr val="6D6F71"/>
                </a:solidFill>
                <a:latin typeface="Verdana" pitchFamily="34" charset="0"/>
              </a:rPr>
              <a:pPr eaLnBrk="1" hangingPunct="1"/>
              <a:t>7</a:t>
            </a:fld>
            <a:endParaRPr lang="en-GB" sz="1100" dirty="0">
              <a:solidFill>
                <a:srgbClr val="6D6F71"/>
              </a:solidFill>
              <a:latin typeface="Verdana" pitchFamily="34" charset="0"/>
            </a:endParaRPr>
          </a:p>
        </p:txBody>
      </p:sp>
      <p:sp>
        <p:nvSpPr>
          <p:cNvPr id="18435" name="Rectangle 2"/>
          <p:cNvSpPr>
            <a:spLocks noGrp="1" noChangeArrowheads="1"/>
          </p:cNvSpPr>
          <p:nvPr>
            <p:ph type="title" idx="4294967295"/>
          </p:nvPr>
        </p:nvSpPr>
        <p:spPr>
          <a:xfrm>
            <a:off x="381000" y="304800"/>
            <a:ext cx="6019800" cy="655638"/>
          </a:xfrm>
        </p:spPr>
        <p:txBody>
          <a:bodyPr lIns="0" tIns="0" rIns="0" bIns="0" anchor="b"/>
          <a:lstStyle/>
          <a:p>
            <a:pPr eaLnBrk="1" hangingPunct="1"/>
            <a:r>
              <a:rPr lang="en-GB" sz="4000" dirty="0" smtClean="0">
                <a:solidFill>
                  <a:schemeClr val="bg1"/>
                </a:solidFill>
                <a:latin typeface="Arial" charset="0"/>
                <a:cs typeface="Arial" charset="0"/>
              </a:rPr>
              <a:t>Available Training</a:t>
            </a:r>
          </a:p>
        </p:txBody>
      </p:sp>
      <p:sp>
        <p:nvSpPr>
          <p:cNvPr id="20484" name="Rectangle 3"/>
          <p:cNvSpPr>
            <a:spLocks noGrp="1" noChangeArrowheads="1"/>
          </p:cNvSpPr>
          <p:nvPr>
            <p:ph type="body" idx="4294967295"/>
          </p:nvPr>
        </p:nvSpPr>
        <p:spPr>
          <a:xfrm>
            <a:off x="630655" y="1219200"/>
            <a:ext cx="8229600" cy="4525963"/>
          </a:xfrm>
        </p:spPr>
        <p:txBody>
          <a:bodyPr lIns="0" tIns="0" rIns="0" bIns="0"/>
          <a:lstStyle/>
          <a:p>
            <a:pPr>
              <a:buFont typeface="Wingdings" pitchFamily="2" charset="2"/>
              <a:buChar char="Ø"/>
            </a:pPr>
            <a:r>
              <a:rPr lang="en-US" sz="1800" b="1" dirty="0" smtClean="0">
                <a:solidFill>
                  <a:srgbClr val="000090"/>
                </a:solidFill>
                <a:latin typeface="Arial" charset="0"/>
                <a:cs typeface="Arial" charset="0"/>
              </a:rPr>
              <a:t>The CITI Course in the Protection of Human Research Subjects</a:t>
            </a:r>
            <a:r>
              <a:rPr lang="en-US" sz="1400" dirty="0" smtClean="0">
                <a:solidFill>
                  <a:srgbClr val="000090"/>
                </a:solidFill>
                <a:latin typeface="Arial" charset="0"/>
                <a:cs typeface="Arial" charset="0"/>
              </a:rPr>
              <a:t>  	</a:t>
            </a:r>
            <a:r>
              <a:rPr lang="en-US" sz="1400" u="sng" dirty="0" smtClean="0">
                <a:solidFill>
                  <a:srgbClr val="000090"/>
                </a:solidFill>
                <a:latin typeface="Arial" charset="0"/>
                <a:cs typeface="Arial" charset="0"/>
                <a:hlinkClick r:id="rId3"/>
              </a:rPr>
              <a:t>www.citiprogram.org</a:t>
            </a:r>
            <a:r>
              <a:rPr lang="en-US" sz="1400" dirty="0" smtClean="0">
                <a:solidFill>
                  <a:srgbClr val="000090"/>
                </a:solidFill>
                <a:latin typeface="Arial" charset="0"/>
                <a:cs typeface="Arial" charset="0"/>
              </a:rPr>
              <a:t>.</a:t>
            </a:r>
          </a:p>
          <a:p>
            <a:pPr marL="457200" lvl="1" indent="0">
              <a:buFont typeface="Arial" charset="0"/>
              <a:buNone/>
            </a:pPr>
            <a:r>
              <a:rPr lang="en-US" sz="1600" b="1" dirty="0" smtClean="0">
                <a:solidFill>
                  <a:srgbClr val="000090"/>
                </a:solidFill>
                <a:latin typeface="Arial" charset="0"/>
                <a:cs typeface="Arial" charset="0"/>
              </a:rPr>
              <a:t>●</a:t>
            </a:r>
            <a:r>
              <a:rPr lang="en-US" sz="1600" dirty="0" smtClean="0">
                <a:solidFill>
                  <a:srgbClr val="000090"/>
                </a:solidFill>
                <a:latin typeface="Arial" charset="0"/>
                <a:cs typeface="Arial" charset="0"/>
              </a:rPr>
              <a:t> </a:t>
            </a:r>
            <a:r>
              <a:rPr lang="en-US" sz="1600" b="1" dirty="0" smtClean="0">
                <a:solidFill>
                  <a:srgbClr val="000090"/>
                </a:solidFill>
                <a:latin typeface="Arial" charset="0"/>
                <a:cs typeface="Arial" charset="0"/>
              </a:rPr>
              <a:t> </a:t>
            </a:r>
            <a:r>
              <a:rPr lang="en-US" sz="1600" dirty="0" smtClean="0">
                <a:solidFill>
                  <a:srgbClr val="000090"/>
                </a:solidFill>
                <a:latin typeface="Arial" charset="0"/>
                <a:cs typeface="Arial" charset="0"/>
              </a:rPr>
              <a:t>Human Subject Protection		● Conflicts of  Interest</a:t>
            </a:r>
          </a:p>
          <a:p>
            <a:pPr marL="457200" lvl="1" indent="0">
              <a:buFont typeface="Arial" charset="0"/>
              <a:buNone/>
            </a:pPr>
            <a:r>
              <a:rPr lang="en-US" sz="1600" dirty="0" smtClean="0">
                <a:solidFill>
                  <a:srgbClr val="000090"/>
                </a:solidFill>
                <a:latin typeface="Arial" charset="0"/>
                <a:cs typeface="Arial" charset="0"/>
              </a:rPr>
              <a:t>● GCP/ ICH			● HIPAA and Research Privacy </a:t>
            </a:r>
          </a:p>
          <a:p>
            <a:pPr>
              <a:buFont typeface="Arial" charset="0"/>
              <a:buNone/>
            </a:pPr>
            <a:endParaRPr lang="en-US" sz="1400" dirty="0" smtClean="0">
              <a:solidFill>
                <a:srgbClr val="000090"/>
              </a:solidFill>
              <a:latin typeface="Arial" charset="0"/>
              <a:cs typeface="Arial" charset="0"/>
            </a:endParaRPr>
          </a:p>
          <a:p>
            <a:pPr>
              <a:buFont typeface="Wingdings" pitchFamily="2" charset="2"/>
              <a:buChar char="Ø"/>
            </a:pPr>
            <a:r>
              <a:rPr lang="en-US" sz="1800" b="1" dirty="0" smtClean="0">
                <a:solidFill>
                  <a:srgbClr val="000090"/>
                </a:solidFill>
                <a:latin typeface="Arial" charset="0"/>
                <a:cs typeface="Arial" charset="0"/>
              </a:rPr>
              <a:t>Quintiles GCP Training course: </a:t>
            </a:r>
          </a:p>
          <a:p>
            <a:pPr marL="0" indent="349250">
              <a:buNone/>
            </a:pPr>
            <a:r>
              <a:rPr lang="en-US" sz="1400" dirty="0" smtClean="0">
                <a:solidFill>
                  <a:srgbClr val="000090"/>
                </a:solidFill>
                <a:latin typeface="Arial" charset="0"/>
                <a:cs typeface="Arial" charset="0"/>
              </a:rPr>
              <a:t>   Introduction to Clinical Drug Development Process: ICH/FDA GCP for Clinical Trial Sites</a:t>
            </a:r>
            <a:endParaRPr lang="en-US" sz="1400" u="sng" dirty="0" smtClean="0">
              <a:solidFill>
                <a:srgbClr val="000090"/>
              </a:solidFill>
              <a:latin typeface="Arial" charset="0"/>
              <a:cs typeface="Arial" charset="0"/>
            </a:endParaRPr>
          </a:p>
          <a:p>
            <a:pPr marL="457200" lvl="1" indent="0">
              <a:buFont typeface="Arial" charset="0"/>
              <a:buNone/>
            </a:pPr>
            <a:r>
              <a:rPr lang="en-US" sz="1400" dirty="0" smtClean="0">
                <a:solidFill>
                  <a:srgbClr val="000090"/>
                </a:solidFill>
                <a:latin typeface="Arial" charset="0"/>
                <a:cs typeface="Arial" charset="0"/>
              </a:rPr>
              <a:t>This online educational program contains six (6) one-hour modules designed for clinical and research staff. This educational program is accredited for five (5) hours of Category 1 CME credit or six (6) contact hours (1 per module) of CEU credit. </a:t>
            </a:r>
          </a:p>
          <a:p>
            <a:pPr>
              <a:buFont typeface="Wingdings" pitchFamily="2" charset="2"/>
              <a:buChar char="Ø"/>
            </a:pPr>
            <a:endParaRPr lang="en-US" sz="1400" b="1" dirty="0" smtClean="0">
              <a:solidFill>
                <a:srgbClr val="000090"/>
              </a:solidFill>
              <a:latin typeface="Arial" charset="0"/>
              <a:cs typeface="Arial" charset="0"/>
            </a:endParaRPr>
          </a:p>
          <a:p>
            <a:pPr>
              <a:buFont typeface="Wingdings" pitchFamily="2" charset="2"/>
              <a:buChar char="Ø"/>
            </a:pPr>
            <a:r>
              <a:rPr lang="en-US" sz="1800" b="1" dirty="0" smtClean="0">
                <a:solidFill>
                  <a:srgbClr val="000090"/>
                </a:solidFill>
                <a:latin typeface="Arial" charset="0"/>
                <a:cs typeface="Arial" charset="0"/>
              </a:rPr>
              <a:t>OHRP Training  Available:</a:t>
            </a:r>
          </a:p>
          <a:p>
            <a:pPr marL="457200" lvl="1" indent="0">
              <a:buFont typeface="Arial" charset="0"/>
              <a:buChar char="•"/>
            </a:pPr>
            <a:r>
              <a:rPr lang="en-US" sz="1400" b="1" dirty="0" smtClean="0">
                <a:solidFill>
                  <a:srgbClr val="000090"/>
                </a:solidFill>
                <a:latin typeface="Arial" charset="0"/>
                <a:cs typeface="Arial" charset="0"/>
              </a:rPr>
              <a:t>  Human Subject Assurance Training</a:t>
            </a:r>
            <a:endParaRPr lang="en-US" sz="1400" dirty="0" smtClean="0">
              <a:solidFill>
                <a:srgbClr val="000090"/>
              </a:solidFill>
              <a:latin typeface="Arial" charset="0"/>
              <a:cs typeface="Arial" charset="0"/>
            </a:endParaRPr>
          </a:p>
          <a:p>
            <a:pPr marL="457200" lvl="1" indent="0">
              <a:buNone/>
            </a:pPr>
            <a:r>
              <a:rPr lang="en-US" sz="1600" u="sng" dirty="0" smtClean="0">
                <a:solidFill>
                  <a:srgbClr val="000090"/>
                </a:solidFill>
                <a:latin typeface="Arial" charset="0"/>
                <a:cs typeface="Arial" charset="0"/>
                <a:hlinkClick r:id="rId4"/>
              </a:rPr>
              <a:t>http://ohrp-ed.od.nih.gov/CBTs/Assurance/login.asp</a:t>
            </a:r>
            <a:endParaRPr lang="en-US" sz="1600" dirty="0">
              <a:solidFill>
                <a:srgbClr val="000090"/>
              </a:solidFill>
              <a:latin typeface="Arial" charset="0"/>
              <a:cs typeface="Arial" charset="0"/>
            </a:endParaRPr>
          </a:p>
          <a:p>
            <a:pPr marL="457200" lvl="1" indent="0">
              <a:buFont typeface="Arial" charset="0"/>
              <a:buChar char="•"/>
            </a:pPr>
            <a:r>
              <a:rPr lang="en-US" sz="1400" dirty="0" smtClean="0">
                <a:solidFill>
                  <a:srgbClr val="000090"/>
                </a:solidFill>
                <a:latin typeface="Arial" charset="0"/>
                <a:cs typeface="Arial" charset="0"/>
              </a:rPr>
              <a:t> </a:t>
            </a:r>
            <a:r>
              <a:rPr lang="en-US" sz="1400" b="1" dirty="0" smtClean="0">
                <a:solidFill>
                  <a:srgbClr val="000090"/>
                </a:solidFill>
                <a:latin typeface="Arial" charset="0"/>
                <a:cs typeface="Arial" charset="0"/>
              </a:rPr>
              <a:t>Training Videos</a:t>
            </a:r>
          </a:p>
          <a:p>
            <a:pPr marL="457200" lvl="1" indent="0">
              <a:buFont typeface="Arial" charset="0"/>
              <a:buNone/>
            </a:pPr>
            <a:r>
              <a:rPr lang="en-US" sz="1600" dirty="0" smtClean="0">
                <a:solidFill>
                  <a:srgbClr val="000090"/>
                </a:solidFill>
                <a:latin typeface="Arial" charset="0"/>
                <a:cs typeface="Arial" charset="0"/>
                <a:hlinkClick r:id="rId5"/>
              </a:rPr>
              <a:t>http://www.hhs.gov/ohrp/education/training/indeex.html</a:t>
            </a:r>
            <a:endParaRPr lang="en-US" sz="1600" dirty="0" smtClean="0">
              <a:solidFill>
                <a:srgbClr val="000090"/>
              </a:solidFill>
              <a:latin typeface="Arial" charset="0"/>
              <a:cs typeface="Arial" charset="0"/>
            </a:endParaRPr>
          </a:p>
          <a:p>
            <a:pPr marL="457200" lvl="1" indent="0">
              <a:buFont typeface="Arial" charset="0"/>
              <a:buNone/>
            </a:pPr>
            <a:r>
              <a:rPr lang="en-US" sz="1400" dirty="0" smtClean="0">
                <a:solidFill>
                  <a:srgbClr val="000090"/>
                </a:solidFill>
                <a:latin typeface="Arial" charset="0"/>
                <a:cs typeface="Arial" charset="0"/>
              </a:rPr>
              <a:t>Videotape Series: Protecting Human Subjects – consists of 3 videotapes for researchers, institutional officials, students, investigators, IRB members, etc.</a:t>
            </a:r>
          </a:p>
          <a:p>
            <a:pPr>
              <a:buFont typeface="Arial" charset="0"/>
              <a:buNone/>
            </a:pPr>
            <a:r>
              <a:rPr lang="en-US" sz="1400" dirty="0" smtClean="0">
                <a:solidFill>
                  <a:srgbClr val="000090"/>
                </a:solidFill>
                <a:latin typeface="Arial" charset="0"/>
                <a:cs typeface="Arial"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228600" y="1828800"/>
            <a:ext cx="8229600" cy="4343400"/>
          </a:xfrm>
        </p:spPr>
        <p:txBody>
          <a:bodyPr/>
          <a:lstStyle/>
          <a:p>
            <a:pPr>
              <a:buFont typeface="Wingdings" pitchFamily="2" charset="2"/>
              <a:buChar char="Ø"/>
            </a:pPr>
            <a:endParaRPr lang="en-US" sz="1600" dirty="0" smtClean="0">
              <a:latin typeface="Arial" charset="0"/>
              <a:cs typeface="Arial" charset="0"/>
            </a:endParaRPr>
          </a:p>
          <a:p>
            <a:pPr>
              <a:buFont typeface="Wingdings" pitchFamily="2" charset="2"/>
              <a:buChar char="Ø"/>
            </a:pPr>
            <a:r>
              <a:rPr lang="en-US" sz="2000" b="1" dirty="0" smtClean="0">
                <a:solidFill>
                  <a:srgbClr val="000090"/>
                </a:solidFill>
                <a:latin typeface="Arial" charset="0"/>
                <a:cs typeface="Arial" charset="0"/>
              </a:rPr>
              <a:t>FDA’s Clinical Investigator Training Course</a:t>
            </a:r>
          </a:p>
          <a:p>
            <a:pPr marL="857250" lvl="2" indent="0">
              <a:buFont typeface="Arial" charset="0"/>
              <a:buNone/>
            </a:pPr>
            <a:r>
              <a:rPr lang="en-US" sz="1600" dirty="0" smtClean="0">
                <a:solidFill>
                  <a:srgbClr val="000090"/>
                </a:solidFill>
                <a:latin typeface="Arial" charset="0"/>
                <a:cs typeface="Arial" charset="0"/>
              </a:rPr>
              <a:t>Course videos, slides &amp; transcripts on-line at:</a:t>
            </a:r>
          </a:p>
          <a:p>
            <a:pPr marL="857250" lvl="2" indent="0">
              <a:buFont typeface="Arial" charset="0"/>
              <a:buNone/>
            </a:pPr>
            <a:r>
              <a:rPr lang="en-US" sz="1600" u="sng" dirty="0" smtClean="0">
                <a:solidFill>
                  <a:srgbClr val="000090"/>
                </a:solidFill>
                <a:latin typeface="Arial" charset="0"/>
                <a:cs typeface="Arial" charset="0"/>
                <a:hlinkClick r:id="rId2"/>
              </a:rPr>
              <a:t>http://www.fda.gov/ScienceResearch/SpecialTopics/CriticalPathInitiative/SpotlightonCPIProjects/ucm236523.htm</a:t>
            </a:r>
            <a:endParaRPr lang="en-US" sz="1600" u="sng" dirty="0" smtClean="0">
              <a:solidFill>
                <a:srgbClr val="000090"/>
              </a:solidFill>
              <a:latin typeface="Arial" charset="0"/>
              <a:cs typeface="Arial" charset="0"/>
            </a:endParaRPr>
          </a:p>
          <a:p>
            <a:pPr marL="857250" lvl="2" indent="0">
              <a:buFont typeface="Arial" charset="0"/>
              <a:buNone/>
            </a:pPr>
            <a:endParaRPr lang="en-US" sz="1600" u="sng" dirty="0">
              <a:solidFill>
                <a:srgbClr val="000090"/>
              </a:solidFill>
              <a:latin typeface="Arial" charset="0"/>
              <a:cs typeface="Arial" charset="0"/>
            </a:endParaRPr>
          </a:p>
          <a:p>
            <a:pPr>
              <a:buFont typeface="Wingdings" pitchFamily="2" charset="2"/>
              <a:buChar char="Ø"/>
            </a:pPr>
            <a:endParaRPr lang="en-US" sz="1400" b="1" dirty="0" smtClean="0">
              <a:solidFill>
                <a:srgbClr val="000090"/>
              </a:solidFill>
              <a:latin typeface="Arial" charset="0"/>
              <a:cs typeface="Arial" charset="0"/>
            </a:endParaRPr>
          </a:p>
          <a:p>
            <a:pPr>
              <a:buFont typeface="Wingdings" pitchFamily="2" charset="2"/>
              <a:buChar char="Ø"/>
            </a:pPr>
            <a:r>
              <a:rPr lang="en-US" sz="2000" b="1" dirty="0" smtClean="0">
                <a:solidFill>
                  <a:srgbClr val="000090"/>
                </a:solidFill>
                <a:latin typeface="Arial" charset="0"/>
                <a:cs typeface="Arial" charset="0"/>
              </a:rPr>
              <a:t>NIH Required Education</a:t>
            </a:r>
            <a:r>
              <a:rPr lang="en-US" sz="2000" dirty="0" smtClean="0">
                <a:solidFill>
                  <a:srgbClr val="000090"/>
                </a:solidFill>
                <a:latin typeface="Arial" charset="0"/>
                <a:cs typeface="Arial" charset="0"/>
              </a:rPr>
              <a:t>:</a:t>
            </a:r>
          </a:p>
          <a:p>
            <a:pPr marL="457200" lvl="1" indent="0">
              <a:buFont typeface="Arial" charset="0"/>
              <a:buNone/>
            </a:pPr>
            <a:r>
              <a:rPr lang="en-US" sz="1600" dirty="0" smtClean="0">
                <a:solidFill>
                  <a:srgbClr val="000090"/>
                </a:solidFill>
                <a:latin typeface="Arial" charset="0"/>
                <a:cs typeface="Arial" charset="0"/>
              </a:rPr>
              <a:t>Policy: Beginning on October 1, 2000, the NIH will require education on the protection of human research participants for all investigators submitting NIH applications for grants or proposals for contracts or receiving new or non-competing awards for research involving human subjects. This training can be accessed on the web site of the NIH Office of Human Subjects Research at </a:t>
            </a:r>
            <a:r>
              <a:rPr lang="en-US" sz="1600" dirty="0" smtClean="0">
                <a:solidFill>
                  <a:srgbClr val="000090"/>
                </a:solidFill>
                <a:latin typeface="Arial" charset="0"/>
                <a:cs typeface="Arial" charset="0"/>
                <a:hlinkClick r:id="rId3"/>
              </a:rPr>
              <a:t>http://ohsr.od.nih.gov</a:t>
            </a:r>
            <a:r>
              <a:rPr lang="en-US" sz="1400" dirty="0" smtClean="0">
                <a:solidFill>
                  <a:srgbClr val="000090"/>
                </a:solidFill>
                <a:latin typeface="Arial" charset="0"/>
                <a:cs typeface="Arial" charset="0"/>
                <a:hlinkClick r:id="rId3"/>
              </a:rPr>
              <a:t>/</a:t>
            </a:r>
            <a:endParaRPr lang="en-US" sz="1400" dirty="0" smtClean="0">
              <a:solidFill>
                <a:srgbClr val="000090"/>
              </a:solidFill>
              <a:latin typeface="Arial" charset="0"/>
              <a:cs typeface="Arial" charset="0"/>
            </a:endParaRPr>
          </a:p>
        </p:txBody>
      </p:sp>
      <p:sp>
        <p:nvSpPr>
          <p:cNvPr id="19459" name="Title 2"/>
          <p:cNvSpPr>
            <a:spLocks noGrp="1"/>
          </p:cNvSpPr>
          <p:nvPr>
            <p:ph type="title"/>
          </p:nvPr>
        </p:nvSpPr>
        <p:spPr/>
        <p:txBody>
          <a:bodyPr/>
          <a:lstStyle/>
          <a:p>
            <a:endParaRPr lang="en-US" dirty="0" smtClean="0">
              <a:latin typeface="Arial" charset="0"/>
              <a:cs typeface="Arial" charset="0"/>
            </a:endParaRPr>
          </a:p>
        </p:txBody>
      </p:sp>
      <p:sp>
        <p:nvSpPr>
          <p:cNvPr id="194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dirty="0" smtClean="0">
                <a:latin typeface="Calibri" pitchFamily="34" charset="0"/>
              </a:rPr>
              <a:t>Drug Information Association</a:t>
            </a:r>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dirty="0" smtClean="0">
                <a:latin typeface="Calibri" pitchFamily="34" charset="0"/>
              </a:rPr>
              <a:t>www.diahome.org</a:t>
            </a:r>
          </a:p>
        </p:txBody>
      </p:sp>
      <p:sp>
        <p:nvSpPr>
          <p:cNvPr id="194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0B4E7B1-A526-43FB-92A8-F457A8D8D2DF}" type="slidenum">
              <a:rPr lang="en-US">
                <a:latin typeface="Calibri" pitchFamily="34" charset="0"/>
              </a:rPr>
              <a:pPr eaLnBrk="1" hangingPunct="1"/>
              <a:t>8</a:t>
            </a:fld>
            <a:endParaRPr lang="en-US" dirty="0">
              <a:latin typeface="Calibri"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1400" y="1143000"/>
            <a:ext cx="1219200" cy="148642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txBox="1">
            <a:spLocks noGrp="1" noChangeArrowheads="1"/>
          </p:cNvSpPr>
          <p:nvPr/>
        </p:nvSpPr>
        <p:spPr bwMode="auto">
          <a:xfrm>
            <a:off x="358775" y="6283325"/>
            <a:ext cx="3079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0C1B59-4FF3-4A10-B798-0198CBD57D85}" type="slidenum">
              <a:rPr lang="en-GB" sz="1100">
                <a:solidFill>
                  <a:srgbClr val="6D6F71"/>
                </a:solidFill>
                <a:latin typeface="Verdana" pitchFamily="34" charset="0"/>
              </a:rPr>
              <a:pPr eaLnBrk="1" hangingPunct="1"/>
              <a:t>9</a:t>
            </a:fld>
            <a:endParaRPr lang="en-GB" sz="1100" dirty="0">
              <a:solidFill>
                <a:srgbClr val="6D6F71"/>
              </a:solidFill>
              <a:latin typeface="Verdana" pitchFamily="34" charset="0"/>
            </a:endParaRPr>
          </a:p>
        </p:txBody>
      </p:sp>
      <p:sp>
        <p:nvSpPr>
          <p:cNvPr id="23555" name="Rectangle 2"/>
          <p:cNvSpPr>
            <a:spLocks noGrp="1" noChangeArrowheads="1"/>
          </p:cNvSpPr>
          <p:nvPr>
            <p:ph type="body" idx="4294967295"/>
          </p:nvPr>
        </p:nvSpPr>
        <p:spPr>
          <a:xfrm>
            <a:off x="357188" y="1630363"/>
            <a:ext cx="8421687" cy="3649662"/>
          </a:xfrm>
        </p:spPr>
        <p:txBody>
          <a:bodyPr lIns="0" tIns="0" rIns="0" bIns="0"/>
          <a:lstStyle/>
          <a:p>
            <a:pPr marL="349250" lvl="1" indent="-347663" defTabSz="8072438">
              <a:buFont typeface="Wingdings" pitchFamily="2" charset="2"/>
              <a:buChar char="Ø"/>
              <a:defRPr/>
            </a:pPr>
            <a:r>
              <a:rPr lang="en-GB" sz="2400" dirty="0" smtClean="0">
                <a:solidFill>
                  <a:srgbClr val="000090"/>
                </a:solidFill>
              </a:rPr>
              <a:t>CITI</a:t>
            </a:r>
          </a:p>
          <a:p>
            <a:pPr marL="401637" lvl="2" indent="0" defTabSz="8072438">
              <a:buFont typeface="Arial" pitchFamily="34" charset="0"/>
              <a:buNone/>
              <a:defRPr/>
            </a:pPr>
            <a:r>
              <a:rPr lang="en-GB" sz="2000" dirty="0" smtClean="0">
                <a:solidFill>
                  <a:srgbClr val="000090"/>
                </a:solidFill>
              </a:rPr>
              <a:t>This the program most widely used by research sites; both private sites and public institutions.  Widely accepted by sponsors &amp; IRBs, universities, hospital systems.</a:t>
            </a:r>
          </a:p>
          <a:p>
            <a:pPr marL="349250" lvl="1" indent="-347663" defTabSz="8072438">
              <a:buFont typeface="Wingdings" pitchFamily="2" charset="2"/>
              <a:buChar char="Ø"/>
              <a:defRPr/>
            </a:pPr>
            <a:r>
              <a:rPr lang="en-GB" sz="2400" dirty="0" smtClean="0">
                <a:solidFill>
                  <a:srgbClr val="000090"/>
                </a:solidFill>
              </a:rPr>
              <a:t>Sponsor Training </a:t>
            </a:r>
          </a:p>
          <a:p>
            <a:pPr marL="401637" lvl="2" indent="0" defTabSz="8072438">
              <a:buFont typeface="Arial" pitchFamily="34" charset="0"/>
              <a:buNone/>
              <a:defRPr/>
            </a:pPr>
            <a:r>
              <a:rPr lang="en-GB" sz="2000" dirty="0" smtClean="0">
                <a:solidFill>
                  <a:srgbClr val="000090"/>
                </a:solidFill>
              </a:rPr>
              <a:t>Pfizer &amp; BMS have on-line training with certificated printed for documentation</a:t>
            </a:r>
          </a:p>
          <a:p>
            <a:pPr marL="349250" lvl="1" indent="-347663" defTabSz="8072438">
              <a:buFont typeface="Wingdings" pitchFamily="2" charset="2"/>
              <a:buChar char="Ø"/>
              <a:defRPr/>
            </a:pPr>
            <a:r>
              <a:rPr lang="en-GB" sz="2400" dirty="0" smtClean="0">
                <a:solidFill>
                  <a:srgbClr val="000090"/>
                </a:solidFill>
              </a:rPr>
              <a:t>Investigator meetings</a:t>
            </a:r>
          </a:p>
          <a:p>
            <a:pPr marL="401637" lvl="2" indent="0" defTabSz="8072438">
              <a:buFont typeface="Arial" pitchFamily="34" charset="0"/>
              <a:buNone/>
              <a:defRPr/>
            </a:pPr>
            <a:r>
              <a:rPr lang="en-GB" sz="2000" dirty="0" smtClean="0">
                <a:solidFill>
                  <a:srgbClr val="000090"/>
                </a:solidFill>
              </a:rPr>
              <a:t>GCP done at meetings with documentation</a:t>
            </a:r>
          </a:p>
          <a:p>
            <a:pPr marL="344487" lvl="1" indent="-342900" defTabSz="8072438">
              <a:buFont typeface="Wingdings" pitchFamily="2" charset="2"/>
              <a:buChar char="Ø"/>
              <a:defRPr/>
            </a:pPr>
            <a:r>
              <a:rPr lang="en-GB" sz="2400" dirty="0" smtClean="0">
                <a:solidFill>
                  <a:srgbClr val="000090"/>
                </a:solidFill>
              </a:rPr>
              <a:t>Site specific training</a:t>
            </a:r>
          </a:p>
        </p:txBody>
      </p:sp>
      <p:sp>
        <p:nvSpPr>
          <p:cNvPr id="20484" name="Rectangle 3"/>
          <p:cNvSpPr>
            <a:spLocks noGrp="1" noChangeArrowheads="1"/>
          </p:cNvSpPr>
          <p:nvPr>
            <p:ph type="title" idx="4294967295"/>
          </p:nvPr>
        </p:nvSpPr>
        <p:spPr>
          <a:xfrm>
            <a:off x="228600" y="304800"/>
            <a:ext cx="7102475" cy="528638"/>
          </a:xfrm>
        </p:spPr>
        <p:txBody>
          <a:bodyPr lIns="0" tIns="0" rIns="0" bIns="0" anchor="b"/>
          <a:lstStyle/>
          <a:p>
            <a:r>
              <a:rPr lang="en-GB" dirty="0" smtClean="0">
                <a:solidFill>
                  <a:schemeClr val="bg1"/>
                </a:solidFill>
                <a:latin typeface="Arial" charset="0"/>
                <a:cs typeface="Arial" charset="0"/>
              </a:rPr>
              <a:t>Site Training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4843</TotalTime>
  <Words>1751</Words>
  <Application>Microsoft Office PowerPoint</Application>
  <PresentationFormat>On-screen Show (4:3)</PresentationFormat>
  <Paragraphs>196</Paragraphs>
  <Slides>21</Slides>
  <Notes>12</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Office Theme</vt:lpstr>
      <vt:lpstr>1_Office Theme</vt:lpstr>
      <vt:lpstr>2_Office Theme</vt:lpstr>
      <vt:lpstr>3_Office Theme</vt:lpstr>
      <vt:lpstr>4_Office Theme</vt:lpstr>
      <vt:lpstr>5_Office Theme</vt:lpstr>
      <vt:lpstr>Investigator Training Site Perspective CRO/Vendor Perspective </vt:lpstr>
      <vt:lpstr>Disclaimer</vt:lpstr>
      <vt:lpstr> </vt:lpstr>
      <vt:lpstr>Why do physicians need training?</vt:lpstr>
      <vt:lpstr>Why do physicians need training?</vt:lpstr>
      <vt:lpstr>Why do physicians need training</vt:lpstr>
      <vt:lpstr>Available Training</vt:lpstr>
      <vt:lpstr>PowerPoint Presentation</vt:lpstr>
      <vt:lpstr>Site Training</vt:lpstr>
      <vt:lpstr>Investigator Knowledge and  Preparedness Study</vt:lpstr>
      <vt:lpstr> </vt:lpstr>
      <vt:lpstr>PowerPoint Presentation</vt:lpstr>
      <vt:lpstr>Investigator Site Selection</vt:lpstr>
      <vt:lpstr>Protocol Specific Training</vt:lpstr>
      <vt:lpstr>Protocol Specific Training</vt:lpstr>
      <vt:lpstr>Protocol Specific Training</vt:lpstr>
      <vt:lpstr>Protocol Specific Training</vt:lpstr>
      <vt:lpstr>QUESTIONS ?? </vt:lpstr>
      <vt:lpstr>QUESTIONS ?? </vt:lpstr>
      <vt:lpstr>QUESTIONS ?? </vt:lpstr>
      <vt:lpstr>Peggy Gurian, RN, MSN, CCRA pgurian@compleware.com  Yvonne McCracken, MPH, CCRC ymccracken@carolinasresearch.com</vt:lpstr>
    </vt:vector>
  </TitlesOfParts>
  <Company>Drug Information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Mossie</dc:creator>
  <cp:lastModifiedBy>Yvonne McCracken</cp:lastModifiedBy>
  <cp:revision>71</cp:revision>
  <dcterms:created xsi:type="dcterms:W3CDTF">2011-11-06T11:01:01Z</dcterms:created>
  <dcterms:modified xsi:type="dcterms:W3CDTF">2012-03-21T17:49:22Z</dcterms:modified>
</cp:coreProperties>
</file>