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2" r:id="rId4"/>
  </p:sldMasterIdLst>
  <p:notesMasterIdLst>
    <p:notesMasterId r:id="rId12"/>
  </p:notesMasterIdLst>
  <p:sldIdLst>
    <p:sldId id="270" r:id="rId5"/>
    <p:sldId id="279" r:id="rId6"/>
    <p:sldId id="281" r:id="rId7"/>
    <p:sldId id="282" r:id="rId8"/>
    <p:sldId id="283" r:id="rId9"/>
    <p:sldId id="284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396B"/>
    <a:srgbClr val="008CA1"/>
    <a:srgbClr val="CB7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6" autoAdjust="0"/>
    <p:restoredTop sz="89565" autoAdjust="0"/>
  </p:normalViewPr>
  <p:slideViewPr>
    <p:cSldViewPr snapToGrid="0" snapToObjects="1" showGuides="1">
      <p:cViewPr varScale="1">
        <p:scale>
          <a:sx n="75" d="100"/>
          <a:sy n="75" d="100"/>
        </p:scale>
        <p:origin x="-749" y="-82"/>
      </p:cViewPr>
      <p:guideLst>
        <p:guide orient="horz" pos="19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DDA-412F-AB53-A4B491600F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DDA-412F-AB53-A4B491600F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DDA-412F-AB53-A4B491600F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178432"/>
        <c:axId val="11383872"/>
      </c:barChart>
      <c:catAx>
        <c:axId val="12178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383872"/>
        <c:crosses val="autoZero"/>
        <c:auto val="1"/>
        <c:lblAlgn val="ctr"/>
        <c:lblOffset val="100"/>
        <c:noMultiLvlLbl val="0"/>
      </c:catAx>
      <c:valAx>
        <c:axId val="11383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1784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1955-9C68-4B01-8B59-D00714C61901}" type="datetimeFigureOut">
              <a:rPr lang="en-US" smtClean="0"/>
              <a:t>8/12/2019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8DA9-255D-4021-9152-50E7A9D6F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A48DA9-255D-4021-9152-50E7A9D6F4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0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209478" cy="686783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353483" y="1681329"/>
            <a:ext cx="11363503" cy="2133601"/>
          </a:xfrm>
        </p:spPr>
        <p:txBody>
          <a:bodyPr>
            <a:normAutofit fontScale="90000"/>
          </a:bodyPr>
          <a:lstStyle>
            <a:lvl1pPr>
              <a:defRPr>
                <a:solidFill>
                  <a:srgbClr val="008CA1"/>
                </a:solidFill>
              </a:defRPr>
            </a:lvl1pPr>
          </a:lstStyle>
          <a:p>
            <a:r>
              <a:rPr lang="en-CA" dirty="0">
                <a:solidFill>
                  <a:srgbClr val="AE396B"/>
                </a:solidFill>
              </a:rPr>
              <a:t>1 Session Title</a:t>
            </a:r>
            <a:br>
              <a:rPr lang="en-CA" dirty="0">
                <a:solidFill>
                  <a:srgbClr val="AE396B"/>
                </a:solidFill>
              </a:rPr>
            </a:br>
            <a:r>
              <a:rPr lang="en-CA" dirty="0">
                <a:solidFill>
                  <a:srgbClr val="AE396B"/>
                </a:solidFill>
              </a:rPr>
              <a:t>2 line</a:t>
            </a:r>
            <a:br>
              <a:rPr lang="en-CA" dirty="0">
                <a:solidFill>
                  <a:srgbClr val="AE396B"/>
                </a:solidFill>
              </a:rPr>
            </a:br>
            <a:r>
              <a:rPr lang="en-CA" dirty="0">
                <a:solidFill>
                  <a:srgbClr val="AE396B"/>
                </a:solidFill>
              </a:rPr>
              <a:t>3 line</a:t>
            </a:r>
            <a:br>
              <a:rPr lang="en-CA" dirty="0">
                <a:solidFill>
                  <a:srgbClr val="AE396B"/>
                </a:solidFill>
              </a:rPr>
            </a:br>
            <a:r>
              <a:rPr lang="en-CA" dirty="0">
                <a:solidFill>
                  <a:srgbClr val="AE396B"/>
                </a:solidFill>
              </a:rPr>
              <a:t>4 line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9835" y="4216078"/>
            <a:ext cx="7564965" cy="1923934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r>
              <a:rPr lang="en-US" b="1" dirty="0"/>
              <a:t>Presenter Name </a:t>
            </a:r>
          </a:p>
          <a:p>
            <a:r>
              <a:rPr lang="en-US" sz="2800" dirty="0"/>
              <a:t>Title</a:t>
            </a:r>
          </a:p>
          <a:p>
            <a:r>
              <a:rPr lang="en-US" sz="2800" dirty="0"/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val="368707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Page_FULL 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6141" y="1092528"/>
            <a:ext cx="10550014" cy="5431089"/>
          </a:xfrm>
        </p:spPr>
        <p:txBody>
          <a:bodyPr/>
          <a:lstStyle>
            <a:lvl1pPr marL="457200" indent="-4572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35972" y="334382"/>
            <a:ext cx="10540183" cy="650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AE396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990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_FULL with Tit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6141" y="1092528"/>
            <a:ext cx="10550014" cy="5431089"/>
          </a:xfrm>
        </p:spPr>
        <p:txBody>
          <a:bodyPr/>
          <a:lstStyle>
            <a:lvl1pPr marL="457200" indent="-4572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35972" y="334382"/>
            <a:ext cx="10540183" cy="650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AE396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xmlns="" id="{8A384ACE-91A9-4830-978A-F763A97E37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2128" y="984948"/>
            <a:ext cx="8639175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72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Content Page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638" y="1104406"/>
            <a:ext cx="5299588" cy="5419212"/>
          </a:xfrm>
        </p:spPr>
        <p:txBody>
          <a:bodyPr/>
          <a:lstStyle>
            <a:lvl1pPr marL="457200" indent="-4572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5663381" y="1104406"/>
            <a:ext cx="5152105" cy="5419212"/>
          </a:xfrm>
        </p:spPr>
        <p:txBody>
          <a:bodyPr/>
          <a:lstStyle>
            <a:lvl1pPr marL="457200" indent="-4572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45806" y="334382"/>
            <a:ext cx="10550013" cy="650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AE396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096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817" y="1104405"/>
            <a:ext cx="7298267" cy="1732149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aphicFrame>
        <p:nvGraphicFramePr>
          <p:cNvPr id="9" name="Chart 8"/>
          <p:cNvGraphicFramePr/>
          <p:nvPr userDrawn="1">
            <p:extLst>
              <p:ext uri="{D42A27DB-BD31-4B8C-83A1-F6EECF244321}">
                <p14:modId xmlns:p14="http://schemas.microsoft.com/office/powerpoint/2010/main" val="1691169551"/>
              </p:ext>
            </p:extLst>
          </p:nvPr>
        </p:nvGraphicFramePr>
        <p:xfrm>
          <a:off x="1637615" y="3075041"/>
          <a:ext cx="6705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37650" y="334382"/>
            <a:ext cx="10677834" cy="650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AE396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79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268" y="-1044"/>
            <a:ext cx="12193854" cy="6859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812" y="1080655"/>
            <a:ext cx="10559846" cy="5448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6477" y="328796"/>
            <a:ext cx="10540181" cy="6505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11159612" y="6449961"/>
            <a:ext cx="875072" cy="2488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D59618B-9FF7-4719-B508-A5A3907F4343}" type="slidenum">
              <a:rPr lang="en-US" sz="1000" smtClean="0">
                <a:solidFill>
                  <a:schemeClr val="bg1"/>
                </a:solidFill>
              </a:rPr>
              <a:pPr algn="ct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3" r:id="rId2"/>
    <p:sldLayoutId id="2147483742" r:id="rId3"/>
    <p:sldLayoutId id="2147483738" r:id="rId4"/>
    <p:sldLayoutId id="2147483740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600" b="0" kern="1200" baseline="0">
          <a:solidFill>
            <a:srgbClr val="AE396B"/>
          </a:solidFill>
          <a:latin typeface="Arial"/>
          <a:ea typeface="+mj-ea"/>
          <a:cs typeface="Arial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FontTx/>
        <a:buBlip>
          <a:blip r:embed="rId8"/>
        </a:buBlip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aglobal.org/en/conference-listing/meetings/2020/01/pharmacovigilance-and-risk-management-strategies-conference" TargetMode="External"/><Relationship Id="rId2" Type="http://schemas.openxmlformats.org/officeDocument/2006/relationships/hyperlink" Target="https://www.diaglobal.org/en/conference-listing/meetings/2019/11/real-world-evidence-conferenc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diaglobal.org/en/flagship/dia-europe-202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905" y="1694575"/>
            <a:ext cx="11363503" cy="21336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CA" dirty="0">
                <a:solidFill>
                  <a:srgbClr val="008CA1"/>
                </a:solidFill>
              </a:rPr>
              <a:t>1 </a:t>
            </a:r>
            <a:r>
              <a:rPr lang="en-CA" dirty="0" smtClean="0"/>
              <a:t>Diversity in Life Sciences Conference Networking Meetings</a:t>
            </a:r>
            <a:endParaRPr lang="en-US" dirty="0">
              <a:solidFill>
                <a:srgbClr val="008CA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59835" y="3616638"/>
            <a:ext cx="7564965" cy="1923934"/>
          </a:xfrm>
        </p:spPr>
        <p:txBody>
          <a:bodyPr>
            <a:normAutofit/>
          </a:bodyPr>
          <a:lstStyle/>
          <a:p>
            <a:r>
              <a:rPr lang="en-US" dirty="0" smtClean="0"/>
              <a:t>DRAFT</a:t>
            </a:r>
          </a:p>
          <a:p>
            <a:endParaRPr lang="en-US" dirty="0"/>
          </a:p>
          <a:p>
            <a:pPr fontAlgn="base"/>
            <a:endParaRPr lang="en-US" dirty="0"/>
          </a:p>
        </p:txBody>
      </p:sp>
      <p:sp>
        <p:nvSpPr>
          <p:cNvPr id="4" name="Subtitle 5"/>
          <p:cNvSpPr txBox="1">
            <a:spLocks/>
          </p:cNvSpPr>
          <p:nvPr/>
        </p:nvSpPr>
        <p:spPr>
          <a:xfrm>
            <a:off x="623995" y="4521200"/>
            <a:ext cx="3480645" cy="211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Sheila Mahoney, MBA</a:t>
            </a:r>
          </a:p>
          <a:p>
            <a:r>
              <a:rPr lang="en-US" sz="2000" dirty="0" smtClean="0"/>
              <a:t>Independent Workforce Advocate</a:t>
            </a:r>
          </a:p>
          <a:p>
            <a:r>
              <a:rPr lang="en-US" sz="2000" dirty="0" err="1" smtClean="0"/>
              <a:t>LifeSciHub</a:t>
            </a:r>
            <a:endParaRPr lang="en-US" sz="2000" dirty="0" smtClean="0"/>
          </a:p>
          <a:p>
            <a:endParaRPr lang="en-US" sz="2000" dirty="0" smtClean="0"/>
          </a:p>
          <a:p>
            <a:pPr fontAlgn="base"/>
            <a:endParaRPr lang="en-US" sz="2000" dirty="0"/>
          </a:p>
        </p:txBody>
      </p:sp>
      <p:sp>
        <p:nvSpPr>
          <p:cNvPr id="5" name="Subtitle 5"/>
          <p:cNvSpPr txBox="1">
            <a:spLocks/>
          </p:cNvSpPr>
          <p:nvPr/>
        </p:nvSpPr>
        <p:spPr>
          <a:xfrm>
            <a:off x="4566075" y="4500880"/>
            <a:ext cx="3643205" cy="1645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000" dirty="0" err="1" smtClean="0"/>
              <a:t>Ranjini</a:t>
            </a:r>
            <a:r>
              <a:rPr lang="en-US" sz="2000" dirty="0" smtClean="0"/>
              <a:t> </a:t>
            </a:r>
            <a:r>
              <a:rPr lang="en-US" sz="2000" dirty="0" err="1" smtClean="0"/>
              <a:t>Prithviraj</a:t>
            </a:r>
            <a:r>
              <a:rPr lang="en-US" sz="2000" dirty="0" smtClean="0"/>
              <a:t>, PhD, PMP</a:t>
            </a:r>
          </a:p>
          <a:p>
            <a:pPr fontAlgn="base"/>
            <a:r>
              <a:rPr lang="en-US" sz="2000" dirty="0" smtClean="0"/>
              <a:t>Global Associate Director, Content Collaboration</a:t>
            </a:r>
          </a:p>
          <a:p>
            <a:pPr fontAlgn="base"/>
            <a:r>
              <a:rPr lang="en-US" sz="2000" dirty="0" smtClean="0"/>
              <a:t>DIA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8579275" y="4446525"/>
            <a:ext cx="3287605" cy="1649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000" dirty="0" smtClean="0"/>
              <a:t>Kayla Valdes, PhD</a:t>
            </a:r>
          </a:p>
          <a:p>
            <a:pPr fontAlgn="base"/>
            <a:r>
              <a:rPr lang="en-US" sz="2000" dirty="0" smtClean="0"/>
              <a:t>Associate Director, Scientific Programs</a:t>
            </a:r>
          </a:p>
          <a:p>
            <a:pPr fontAlgn="base"/>
            <a:r>
              <a:rPr lang="en-US" sz="2000" dirty="0" smtClean="0"/>
              <a:t>DIA</a:t>
            </a:r>
          </a:p>
          <a:p>
            <a:pPr fontAlgn="base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372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Foster meaningful dialog that has a positive impact on the life sciences industry and, by extension, patients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Provide a space for networking and relationship-building for members who have an interest in diversity in life sciences, as expressed by the Diversity in Life Sciences Community Charter’s stated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Support and promote corporate diversity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Support and promote diversity in clinical trials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Show DIA’s commitment to its membership as well as promoting and supporting diversity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Other?</a:t>
            </a:r>
            <a:endParaRPr lang="en-US" b="1" kern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	</a:t>
            </a:r>
            <a:endParaRPr lang="en-US" dirty="0"/>
          </a:p>
        </p:txBody>
      </p:sp>
      <p:cxnSp>
        <p:nvCxnSpPr>
          <p:cNvPr id="4" name="Straight Connector 6"/>
          <p:cNvCxnSpPr>
            <a:cxnSpLocks noChangeShapeType="1"/>
          </p:cNvCxnSpPr>
          <p:nvPr/>
        </p:nvCxnSpPr>
        <p:spPr bwMode="auto">
          <a:xfrm>
            <a:off x="481282" y="984948"/>
            <a:ext cx="8639175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58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Diversity in Life Science’s Community (DLSC) predecessor, Women in Life Sciences (WILS), spent several years attempting various remote networking initiatives.  </a:t>
            </a:r>
          </a:p>
          <a:p>
            <a:r>
              <a:rPr lang="en-US" dirty="0" smtClean="0"/>
              <a:t>Highest impact efforts were the meetups scheduled at DIA conferences.</a:t>
            </a:r>
          </a:p>
          <a:p>
            <a:r>
              <a:rPr lang="en-US" dirty="0" smtClean="0"/>
              <a:t>Low-yield efforts included:</a:t>
            </a:r>
          </a:p>
          <a:p>
            <a:pPr lvl="1"/>
            <a:r>
              <a:rPr lang="en-US" dirty="0" smtClean="0"/>
              <a:t>Posts to the DIA Community Platform and related discussions</a:t>
            </a:r>
          </a:p>
          <a:p>
            <a:pPr lvl="1"/>
            <a:r>
              <a:rPr lang="en-US" dirty="0" smtClean="0"/>
              <a:t>Posts to </a:t>
            </a:r>
            <a:r>
              <a:rPr lang="en-US" dirty="0" err="1" smtClean="0"/>
              <a:t>Linkedin</a:t>
            </a:r>
            <a:r>
              <a:rPr lang="en-US" dirty="0" smtClean="0"/>
              <a:t> WILS Group</a:t>
            </a:r>
          </a:p>
          <a:p>
            <a:pPr lvl="1"/>
            <a:r>
              <a:rPr lang="en-US" dirty="0" smtClean="0"/>
              <a:t>Monthly teleconferences</a:t>
            </a:r>
          </a:p>
          <a:p>
            <a:pPr lvl="1"/>
            <a:r>
              <a:rPr lang="en-US" dirty="0" smtClean="0"/>
              <a:t>Local meetups, such as Cambridge, MA and King of Prussia PA.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scheduling networking events at the following conferences:</a:t>
            </a:r>
          </a:p>
          <a:p>
            <a:pPr lvl="1"/>
            <a:r>
              <a:rPr lang="en-US" dirty="0" smtClean="0"/>
              <a:t>11/5-6/2019, DIA Annual Canada</a:t>
            </a:r>
          </a:p>
          <a:p>
            <a:pPr lvl="1"/>
            <a:r>
              <a:rPr lang="en-US" dirty="0" smtClean="0"/>
              <a:t>11/14-15/2019, </a:t>
            </a:r>
            <a:r>
              <a:rPr lang="en-US" dirty="0" smtClean="0">
                <a:hlinkClick r:id="rId2"/>
              </a:rPr>
              <a:t>Real World Evidence</a:t>
            </a:r>
            <a:r>
              <a:rPr lang="en-US" dirty="0" smtClean="0"/>
              <a:t>, Cambridge, MA</a:t>
            </a:r>
          </a:p>
          <a:p>
            <a:pPr lvl="1"/>
            <a:r>
              <a:rPr lang="en-US" dirty="0" smtClean="0"/>
              <a:t>1/27-29/2020, </a:t>
            </a:r>
            <a:r>
              <a:rPr lang="en-US" dirty="0">
                <a:hlinkClick r:id="rId3"/>
              </a:rPr>
              <a:t>Pharmacovigilance and Risk Management Strategies </a:t>
            </a:r>
            <a:r>
              <a:rPr lang="en-US" dirty="0" smtClean="0">
                <a:hlinkClick r:id="rId3"/>
              </a:rPr>
              <a:t>Conference</a:t>
            </a:r>
            <a:r>
              <a:rPr lang="en-US" dirty="0" smtClean="0"/>
              <a:t>, Washington DC</a:t>
            </a:r>
          </a:p>
          <a:p>
            <a:pPr lvl="1"/>
            <a:r>
              <a:rPr lang="en-US" dirty="0" smtClean="0"/>
              <a:t>3/17-19/2020, </a:t>
            </a:r>
            <a:r>
              <a:rPr lang="en-US" dirty="0" smtClean="0">
                <a:hlinkClick r:id="rId4"/>
              </a:rPr>
              <a:t>DIA Annual Europe</a:t>
            </a:r>
            <a:r>
              <a:rPr lang="en-US" dirty="0" smtClean="0"/>
              <a:t>, Brussels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 Term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4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hour session</a:t>
            </a:r>
          </a:p>
          <a:p>
            <a:r>
              <a:rPr lang="en-US" dirty="0" smtClean="0"/>
              <a:t>10 minute introduction to Diversity in Life Sciences, describing the two focus areas:  supporting 1) corporate diversity and 2) diversity in clinical trials</a:t>
            </a:r>
          </a:p>
          <a:p>
            <a:r>
              <a:rPr lang="en-US" dirty="0"/>
              <a:t>3</a:t>
            </a:r>
            <a:r>
              <a:rPr lang="en-US" dirty="0" smtClean="0"/>
              <a:t>0 minutes of “speed networking” structured as follows:</a:t>
            </a:r>
          </a:p>
          <a:p>
            <a:pPr lvl="1"/>
            <a:r>
              <a:rPr lang="en-US" dirty="0" smtClean="0"/>
              <a:t>Chairs in two rows, facing each other.  </a:t>
            </a:r>
          </a:p>
          <a:p>
            <a:pPr lvl="1"/>
            <a:r>
              <a:rPr lang="en-US" dirty="0" smtClean="0"/>
              <a:t>One topic from the following slide will be selected to focus on.</a:t>
            </a:r>
          </a:p>
          <a:p>
            <a:pPr lvl="1"/>
            <a:r>
              <a:rPr lang="en-US" dirty="0" smtClean="0"/>
              <a:t>6 timed sessions of 5 minutes each, broken out by:  2 minutes for each person to share thoughts on the topic, 1 minute for discussion. </a:t>
            </a:r>
          </a:p>
          <a:p>
            <a:pPr lvl="1"/>
            <a:r>
              <a:rPr lang="en-US" dirty="0" smtClean="0"/>
              <a:t>At the end each session, one row stays seated one shifts.</a:t>
            </a:r>
          </a:p>
          <a:p>
            <a:r>
              <a:rPr lang="en-US" dirty="0" smtClean="0"/>
              <a:t>20 minutes back in the big group for attendees to share observations, lessons learned and thoughts.</a:t>
            </a:r>
          </a:p>
          <a:p>
            <a:r>
              <a:rPr lang="en-US" dirty="0" smtClean="0"/>
              <a:t>Attendees are encouraged to bring and exchange business cards.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Event Suggested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7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corporate diversity mean to you?</a:t>
            </a:r>
          </a:p>
          <a:p>
            <a:r>
              <a:rPr lang="en-US" dirty="0" smtClean="0"/>
              <a:t>What have you seen work well with regards to corporate diversity?</a:t>
            </a:r>
          </a:p>
          <a:p>
            <a:r>
              <a:rPr lang="en-US" dirty="0" smtClean="0"/>
              <a:t>In terms of what areas of corporate diversity need improvement, what are some realistic, practical ways that can be achieved?</a:t>
            </a:r>
          </a:p>
          <a:p>
            <a:r>
              <a:rPr lang="en-US" dirty="0" smtClean="0"/>
              <a:t>Same list of questions, only substitute “corporate diversity” for “diversity in clinical trials”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DLSC Suggested Topics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2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EA65E0A-B9D4-4565-9985-92EA5667EE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92529"/>
            <a:ext cx="10208964" cy="5130140"/>
          </a:xfrm>
        </p:spPr>
        <p:txBody>
          <a:bodyPr/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sz="2200" i="1" dirty="0"/>
          </a:p>
          <a:p>
            <a:pPr>
              <a:buNone/>
            </a:pPr>
            <a:endParaRPr lang="en-CA" dirty="0"/>
          </a:p>
          <a:p>
            <a:pPr algn="r">
              <a:buNone/>
            </a:pPr>
            <a:endParaRPr lang="en-US" dirty="0"/>
          </a:p>
        </p:txBody>
      </p:sp>
      <p:cxnSp>
        <p:nvCxnSpPr>
          <p:cNvPr id="6" name="Straight Connector 6"/>
          <p:cNvCxnSpPr>
            <a:cxnSpLocks noChangeShapeType="1"/>
          </p:cNvCxnSpPr>
          <p:nvPr/>
        </p:nvCxnSpPr>
        <p:spPr bwMode="auto">
          <a:xfrm>
            <a:off x="1792289" y="1238338"/>
            <a:ext cx="8639175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smjba\AppData\Local\Microsoft\Windows\INetCache\IE\FBAD9OPT\question-mark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644650"/>
            <a:ext cx="4762500" cy="356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42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DIA Color Theme 1">
      <a:dk1>
        <a:srgbClr val="404040"/>
      </a:dk1>
      <a:lt1>
        <a:srgbClr val="FFFFFF"/>
      </a:lt1>
      <a:dk2>
        <a:srgbClr val="FFFFFF"/>
      </a:dk2>
      <a:lt2>
        <a:srgbClr val="FFFFFF"/>
      </a:lt2>
      <a:accent1>
        <a:srgbClr val="799C4B"/>
      </a:accent1>
      <a:accent2>
        <a:srgbClr val="008CA1"/>
      </a:accent2>
      <a:accent3>
        <a:srgbClr val="A62C60"/>
      </a:accent3>
      <a:accent4>
        <a:srgbClr val="CB7E25"/>
      </a:accent4>
      <a:accent5>
        <a:srgbClr val="007665"/>
      </a:accent5>
      <a:accent6>
        <a:srgbClr val="1C5A7D"/>
      </a:accent6>
      <a:hlink>
        <a:srgbClr val="003D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9d0f46b-f6a6-4db7-a277-b2edc3298236">26</Year>
    <Doc_x0020_Status xmlns="d9d0f46b-f6a6-4db7-a277-b2edc3298236">1</Doc_x0020_Status>
    <Retention_x0020_Schedule xmlns="d9d0f46b-f6a6-4db7-a277-b2edc3298236">9</Retention_x0020_Schedule>
    <Content_x0020_Region xmlns="d9d0f46b-f6a6-4db7-a277-b2edc3298236">6</Content_x0020_Region>
    <Responsible_x0020_Office xmlns="d9d0f46b-f6a6-4db7-a277-b2edc3298236">3</Responsible_x0020_Offi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IA Document" ma:contentTypeID="0x0101007EDFF2051E4E304A84E61DD9B9CEA93D0087EDDD5C47F55842BF75A8A4CF5A86DA" ma:contentTypeVersion="3" ma:contentTypeDescription="Create a new document." ma:contentTypeScope="" ma:versionID="e83f33d9bd97579b23abc90f31121010">
  <xsd:schema xmlns:xsd="http://www.w3.org/2001/XMLSchema" xmlns:xs="http://www.w3.org/2001/XMLSchema" xmlns:p="http://schemas.microsoft.com/office/2006/metadata/properties" xmlns:ns2="d9d0f46b-f6a6-4db7-a277-b2edc3298236" targetNamespace="http://schemas.microsoft.com/office/2006/metadata/properties" ma:root="true" ma:fieldsID="5e3891f1ff536d154d65905e7d539514" ns2:_="">
    <xsd:import namespace="d9d0f46b-f6a6-4db7-a277-b2edc3298236"/>
    <xsd:element name="properties">
      <xsd:complexType>
        <xsd:sequence>
          <xsd:element name="documentManagement">
            <xsd:complexType>
              <xsd:all>
                <xsd:element ref="ns2:Year"/>
                <xsd:element ref="ns2:Content_x0020_Region"/>
                <xsd:element ref="ns2:Retention_x0020_Schedule"/>
                <xsd:element ref="ns2:Responsible_x0020_Office"/>
                <xsd:element ref="ns2:Doc_x0020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0f46b-f6a6-4db7-a277-b2edc3298236" elementFormDefault="qualified">
    <xsd:import namespace="http://schemas.microsoft.com/office/2006/documentManagement/types"/>
    <xsd:import namespace="http://schemas.microsoft.com/office/infopath/2007/PartnerControls"/>
    <xsd:element name="Year" ma:index="8" ma:displayName="Year" ma:list="{090302be-5fa6-4807-8954-04f8be0b0748}" ma:internalName="Year" ma:showField="Title" ma:web="d9d0f46b-f6a6-4db7-a277-b2edc3298236">
      <xsd:simpleType>
        <xsd:restriction base="dms:Lookup"/>
      </xsd:simpleType>
    </xsd:element>
    <xsd:element name="Content_x0020_Region" ma:index="9" ma:displayName="Content Region" ma:list="{6f98ea51-7189-4b6a-a911-ad4d34d5dcf8}" ma:internalName="Content_x0020_Region" ma:showField="Title" ma:web="d9d0f46b-f6a6-4db7-a277-b2edc3298236">
      <xsd:simpleType>
        <xsd:restriction base="dms:Lookup"/>
      </xsd:simpleType>
    </xsd:element>
    <xsd:element name="Retention_x0020_Schedule" ma:index="10" ma:displayName="Retention Schedule" ma:list="{88ff0776-613d-4cb1-be01-79219c896d29}" ma:internalName="Retention_x0020_Schedule" ma:showField="Title" ma:web="d9d0f46b-f6a6-4db7-a277-b2edc3298236">
      <xsd:simpleType>
        <xsd:restriction base="dms:Lookup"/>
      </xsd:simpleType>
    </xsd:element>
    <xsd:element name="Responsible_x0020_Office" ma:index="11" ma:displayName="Responsible Office" ma:list="{f4bb6a4e-f6fb-4236-8cef-05f09eb91670}" ma:internalName="Responsible_x0020_Office" ma:showField="Title" ma:web="d9d0f46b-f6a6-4db7-a277-b2edc3298236">
      <xsd:simpleType>
        <xsd:restriction base="dms:Lookup"/>
      </xsd:simpleType>
    </xsd:element>
    <xsd:element name="Doc_x0020_Status" ma:index="12" ma:displayName="Doc Status" ma:list="{9c958115-5b88-40e9-a53f-abb8ad925efc}" ma:internalName="Doc_x0020_Status" ma:readOnly="false" ma:showField="Title" ma:web="d9d0f46b-f6a6-4db7-a277-b2edc329823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D6B813-4D67-4F41-901E-EE278B8CA0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38D099-2BEE-488C-80B3-6947A2EDAFB5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d9d0f46b-f6a6-4db7-a277-b2edc329823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DC8C4C4-AC2F-405B-A1FB-F54829AE5F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437</Words>
  <Application>Microsoft Office PowerPoint</Application>
  <PresentationFormat>Custom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1 Diversity in Life Sciences Conference Networking Meetings</vt:lpstr>
      <vt:lpstr>Goals </vt:lpstr>
      <vt:lpstr>Background</vt:lpstr>
      <vt:lpstr>Near Term Objectives</vt:lpstr>
      <vt:lpstr>Network Event Suggested Structure</vt:lpstr>
      <vt:lpstr>DLSC Suggested Topics </vt:lpstr>
      <vt:lpstr>PowerPoint Presentation</vt:lpstr>
    </vt:vector>
  </TitlesOfParts>
  <Company>Tommy Torres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Torres</dc:creator>
  <cp:lastModifiedBy>sheila mahoney jewels</cp:lastModifiedBy>
  <cp:revision>157</cp:revision>
  <dcterms:created xsi:type="dcterms:W3CDTF">2014-10-03T12:08:30Z</dcterms:created>
  <dcterms:modified xsi:type="dcterms:W3CDTF">2019-08-12T14:08:00Z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0x0101007EDFF2051E4E304A84E61DD9B9CEA93D0087EDDD5C47F55842BF75A8A4CF5A86DA</vt:lpwstr>
  </property>
</Properties>
</file>