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4310" r:id="rId2"/>
  </p:sldMasterIdLst>
  <p:notesMasterIdLst>
    <p:notesMasterId r:id="rId13"/>
  </p:notesMasterIdLst>
  <p:handoutMasterIdLst>
    <p:handoutMasterId r:id="rId14"/>
  </p:handoutMasterIdLst>
  <p:sldIdLst>
    <p:sldId id="256" r:id="rId3"/>
    <p:sldId id="260" r:id="rId4"/>
    <p:sldId id="269" r:id="rId5"/>
    <p:sldId id="261" r:id="rId6"/>
    <p:sldId id="267" r:id="rId7"/>
    <p:sldId id="262" r:id="rId8"/>
    <p:sldId id="263" r:id="rId9"/>
    <p:sldId id="264" r:id="rId10"/>
    <p:sldId id="266" r:id="rId11"/>
    <p:sldId id="265" r:id="rId12"/>
  </p:sldIdLst>
  <p:sldSz cx="9144000" cy="6858000" type="screen4x3"/>
  <p:notesSz cx="7077075" cy="93932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93329"/>
    <a:srgbClr val="83241D"/>
    <a:srgbClr val="5E616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97473" autoAdjust="0"/>
  </p:normalViewPr>
  <p:slideViewPr>
    <p:cSldViewPr>
      <p:cViewPr varScale="1">
        <p:scale>
          <a:sx n="103" d="100"/>
          <a:sy n="103" d="100"/>
        </p:scale>
        <p:origin x="-1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44" y="-82"/>
      </p:cViewPr>
      <p:guideLst>
        <p:guide orient="horz" pos="2959"/>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008705" y="0"/>
            <a:ext cx="3066733" cy="469662"/>
          </a:xfrm>
          <a:prstGeom prst="rect">
            <a:avLst/>
          </a:prstGeom>
        </p:spPr>
        <p:txBody>
          <a:bodyPr vert="horz" lIns="94110" tIns="47055" rIns="94110" bIns="47055" rtlCol="0"/>
          <a:lstStyle>
            <a:lvl1pPr algn="r" fontAlgn="auto">
              <a:spcBef>
                <a:spcPts val="0"/>
              </a:spcBef>
              <a:spcAft>
                <a:spcPts val="0"/>
              </a:spcAft>
              <a:defRPr sz="1200">
                <a:latin typeface="+mn-lt"/>
              </a:defRPr>
            </a:lvl1pPr>
          </a:lstStyle>
          <a:p>
            <a:pPr>
              <a:defRPr/>
            </a:pPr>
            <a:fld id="{86AF68A9-AE94-472A-B1E6-6DDDF0372627}" type="datetimeFigureOut">
              <a:rPr lang="en-US"/>
              <a:pPr>
                <a:defRPr/>
              </a:pPr>
              <a:t>4/9/2013</a:t>
            </a:fld>
            <a:endParaRPr lang="en-US"/>
          </a:p>
        </p:txBody>
      </p:sp>
      <p:sp>
        <p:nvSpPr>
          <p:cNvPr id="4" name="Footer Placeholder 3"/>
          <p:cNvSpPr>
            <a:spLocks noGrp="1"/>
          </p:cNvSpPr>
          <p:nvPr>
            <p:ph type="ftr" sz="quarter" idx="2"/>
          </p:nvPr>
        </p:nvSpPr>
        <p:spPr>
          <a:xfrm>
            <a:off x="0" y="8921946"/>
            <a:ext cx="3066733" cy="469662"/>
          </a:xfrm>
          <a:prstGeom prst="rect">
            <a:avLst/>
          </a:prstGeom>
        </p:spPr>
        <p:txBody>
          <a:bodyPr vert="horz" lIns="94110" tIns="47055" rIns="94110" bIns="47055"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008705" y="8921946"/>
            <a:ext cx="3066733" cy="469662"/>
          </a:xfrm>
          <a:prstGeom prst="rect">
            <a:avLst/>
          </a:prstGeom>
        </p:spPr>
        <p:txBody>
          <a:bodyPr vert="horz" lIns="94110" tIns="47055" rIns="94110" bIns="47055" rtlCol="0" anchor="b"/>
          <a:lstStyle>
            <a:lvl1pPr algn="r" fontAlgn="auto">
              <a:spcBef>
                <a:spcPts val="0"/>
              </a:spcBef>
              <a:spcAft>
                <a:spcPts val="0"/>
              </a:spcAft>
              <a:defRPr sz="1200">
                <a:latin typeface="+mn-lt"/>
              </a:defRPr>
            </a:lvl1pPr>
          </a:lstStyle>
          <a:p>
            <a:pPr>
              <a:defRPr/>
            </a:pPr>
            <a:fld id="{EB360B1A-8F04-4EE0-A0A4-A9D21B1038B8}" type="slidenum">
              <a:rPr lang="en-US"/>
              <a:pPr>
                <a:defRPr/>
              </a:pPr>
              <a:t>‹#›</a:t>
            </a:fld>
            <a:endParaRPr lang="en-US"/>
          </a:p>
        </p:txBody>
      </p:sp>
    </p:spTree>
    <p:extLst>
      <p:ext uri="{BB962C8B-B14F-4D97-AF65-F5344CB8AC3E}">
        <p14:creationId xmlns:p14="http://schemas.microsoft.com/office/powerpoint/2010/main" xmlns="" val="2279104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08705" y="0"/>
            <a:ext cx="3066733" cy="469662"/>
          </a:xfrm>
          <a:prstGeom prst="rect">
            <a:avLst/>
          </a:prstGeom>
        </p:spPr>
        <p:txBody>
          <a:bodyPr vert="horz" lIns="94110" tIns="47055" rIns="94110" bIns="47055" rtlCol="0"/>
          <a:lstStyle>
            <a:lvl1pPr algn="r" fontAlgn="auto">
              <a:spcBef>
                <a:spcPts val="0"/>
              </a:spcBef>
              <a:spcAft>
                <a:spcPts val="0"/>
              </a:spcAft>
              <a:defRPr sz="1200">
                <a:latin typeface="+mn-lt"/>
              </a:defRPr>
            </a:lvl1pPr>
          </a:lstStyle>
          <a:p>
            <a:pPr>
              <a:defRPr/>
            </a:pPr>
            <a:fld id="{D547580B-307C-4F80-A06D-517C9B05E2F7}" type="datetimeFigureOut">
              <a:rPr lang="en-US"/>
              <a:pPr>
                <a:defRPr/>
              </a:pPr>
              <a:t>4/9/2013</a:t>
            </a:fld>
            <a:endParaRPr lang="en-US"/>
          </a:p>
        </p:txBody>
      </p:sp>
      <p:sp>
        <p:nvSpPr>
          <p:cNvPr id="4" name="Slide Image Placeholder 3"/>
          <p:cNvSpPr>
            <a:spLocks noGrp="1" noRot="1" noChangeAspect="1"/>
          </p:cNvSpPr>
          <p:nvPr>
            <p:ph type="sldImg" idx="2"/>
          </p:nvPr>
        </p:nvSpPr>
        <p:spPr>
          <a:xfrm>
            <a:off x="1190625" y="704850"/>
            <a:ext cx="4695825" cy="3522663"/>
          </a:xfrm>
          <a:prstGeom prst="rect">
            <a:avLst/>
          </a:prstGeom>
          <a:noFill/>
          <a:ln w="12700">
            <a:solidFill>
              <a:prstClr val="black"/>
            </a:solidFill>
          </a:ln>
        </p:spPr>
        <p:txBody>
          <a:bodyPr vert="horz" lIns="94110" tIns="47055" rIns="94110" bIns="47055" rtlCol="0" anchor="ctr"/>
          <a:lstStyle/>
          <a:p>
            <a:pPr lvl="0"/>
            <a:endParaRPr lang="en-US" noProof="0"/>
          </a:p>
        </p:txBody>
      </p:sp>
      <p:sp>
        <p:nvSpPr>
          <p:cNvPr id="5" name="Notes Placeholder 4"/>
          <p:cNvSpPr>
            <a:spLocks noGrp="1"/>
          </p:cNvSpPr>
          <p:nvPr>
            <p:ph type="body" sz="quarter" idx="3"/>
          </p:nvPr>
        </p:nvSpPr>
        <p:spPr>
          <a:xfrm>
            <a:off x="707708" y="4461788"/>
            <a:ext cx="5661660" cy="4226957"/>
          </a:xfrm>
          <a:prstGeom prst="rect">
            <a:avLst/>
          </a:prstGeom>
        </p:spPr>
        <p:txBody>
          <a:bodyPr vert="horz" lIns="94110" tIns="47055" rIns="94110" bIns="4705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21946"/>
            <a:ext cx="3066733" cy="469662"/>
          </a:xfrm>
          <a:prstGeom prst="rect">
            <a:avLst/>
          </a:prstGeom>
        </p:spPr>
        <p:txBody>
          <a:bodyPr vert="horz" lIns="94110" tIns="47055" rIns="94110" bIns="47055"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008705" y="8921946"/>
            <a:ext cx="3066733" cy="469662"/>
          </a:xfrm>
          <a:prstGeom prst="rect">
            <a:avLst/>
          </a:prstGeom>
        </p:spPr>
        <p:txBody>
          <a:bodyPr vert="horz" lIns="94110" tIns="47055" rIns="94110" bIns="47055" rtlCol="0" anchor="b"/>
          <a:lstStyle>
            <a:lvl1pPr algn="r" fontAlgn="auto">
              <a:spcBef>
                <a:spcPts val="0"/>
              </a:spcBef>
              <a:spcAft>
                <a:spcPts val="0"/>
              </a:spcAft>
              <a:defRPr sz="1200">
                <a:latin typeface="+mn-lt"/>
              </a:defRPr>
            </a:lvl1pPr>
          </a:lstStyle>
          <a:p>
            <a:pPr>
              <a:defRPr/>
            </a:pPr>
            <a:fld id="{A5B495C8-0DA6-415A-BD6C-EC1EC2A8B561}" type="slidenum">
              <a:rPr lang="en-US"/>
              <a:pPr>
                <a:defRPr/>
              </a:pPr>
              <a:t>‹#›</a:t>
            </a:fld>
            <a:endParaRPr lang="en-US"/>
          </a:p>
        </p:txBody>
      </p:sp>
    </p:spTree>
    <p:extLst>
      <p:ext uri="{BB962C8B-B14F-4D97-AF65-F5344CB8AC3E}">
        <p14:creationId xmlns:p14="http://schemas.microsoft.com/office/powerpoint/2010/main" xmlns="" val="25229389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FC3A22-9C85-4F13-BB7E-130D07C3F959}" type="slidenum">
              <a:rPr lang="en-US" smtClean="0"/>
              <a:pPr fontAlgn="base">
                <a:spcBef>
                  <a:spcPct val="0"/>
                </a:spcBef>
                <a:spcAft>
                  <a:spcPct val="0"/>
                </a:spcAft>
                <a:defRPr/>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Freeform 3"/>
          <p:cNvSpPr>
            <a:spLocks noChangeArrowheads="1"/>
          </p:cNvSpPr>
          <p:nvPr userDrawn="1"/>
        </p:nvSpPr>
        <p:spPr bwMode="auto">
          <a:xfrm>
            <a:off x="152400" y="152400"/>
            <a:ext cx="6904038" cy="6553200"/>
          </a:xfrm>
          <a:custGeom>
            <a:avLst/>
            <a:gdLst/>
            <a:ahLst/>
            <a:cxnLst>
              <a:cxn ang="0">
                <a:pos x="7026" y="11533"/>
              </a:cxn>
              <a:cxn ang="0">
                <a:pos x="11866" y="0"/>
              </a:cxn>
              <a:cxn ang="0">
                <a:pos x="0" y="0"/>
              </a:cxn>
              <a:cxn ang="0">
                <a:pos x="0" y="11520"/>
              </a:cxn>
              <a:cxn ang="0">
                <a:pos x="7026" y="11533"/>
              </a:cxn>
            </a:cxnLst>
            <a:rect l="0" t="0" r="r" b="b"/>
            <a:pathLst>
              <a:path w="11866" h="11520">
                <a:moveTo>
                  <a:pt x="7026" y="11533"/>
                </a:moveTo>
                <a:lnTo>
                  <a:pt x="11866" y="0"/>
                </a:lnTo>
                <a:lnTo>
                  <a:pt x="0" y="0"/>
                </a:lnTo>
                <a:lnTo>
                  <a:pt x="0" y="11520"/>
                </a:lnTo>
                <a:lnTo>
                  <a:pt x="7026" y="11533"/>
                </a:lnTo>
                <a:close/>
              </a:path>
            </a:pathLst>
          </a:custGeom>
          <a:solidFill>
            <a:srgbClr val="002281"/>
          </a:solidFill>
          <a:ln w="9525">
            <a:noFill/>
            <a:round/>
            <a:headEnd/>
            <a:tailEnd/>
          </a:ln>
        </p:spPr>
        <p:txBody>
          <a:bodyPr/>
          <a:lstStyle/>
          <a:p>
            <a:pPr fontAlgn="auto">
              <a:spcBef>
                <a:spcPts val="0"/>
              </a:spcBef>
              <a:spcAft>
                <a:spcPts val="0"/>
              </a:spcAft>
              <a:defRPr/>
            </a:pPr>
            <a:endParaRPr lang="en-US">
              <a:latin typeface="+mn-lt"/>
            </a:endParaRPr>
          </a:p>
        </p:txBody>
      </p:sp>
      <p:sp>
        <p:nvSpPr>
          <p:cNvPr id="3" name="Freeform 4"/>
          <p:cNvSpPr>
            <a:spLocks noChangeArrowheads="1"/>
          </p:cNvSpPr>
          <p:nvPr userDrawn="1"/>
        </p:nvSpPr>
        <p:spPr bwMode="auto">
          <a:xfrm>
            <a:off x="4437063" y="152400"/>
            <a:ext cx="4554537" cy="6553200"/>
          </a:xfrm>
          <a:custGeom>
            <a:avLst/>
            <a:gdLst/>
            <a:ahLst/>
            <a:cxnLst>
              <a:cxn ang="0">
                <a:pos x="4840" y="0"/>
              </a:cxn>
              <a:cxn ang="0">
                <a:pos x="0" y="11533"/>
              </a:cxn>
              <a:cxn ang="0">
                <a:pos x="7826" y="11520"/>
              </a:cxn>
              <a:cxn ang="0">
                <a:pos x="7826" y="0"/>
              </a:cxn>
              <a:cxn ang="0">
                <a:pos x="4840" y="0"/>
              </a:cxn>
            </a:cxnLst>
            <a:rect l="0" t="0" r="r" b="b"/>
            <a:pathLst>
              <a:path w="7827" h="11520">
                <a:moveTo>
                  <a:pt x="4840" y="0"/>
                </a:moveTo>
                <a:lnTo>
                  <a:pt x="0" y="11533"/>
                </a:lnTo>
                <a:lnTo>
                  <a:pt x="7826" y="11520"/>
                </a:lnTo>
                <a:lnTo>
                  <a:pt x="7826" y="0"/>
                </a:lnTo>
                <a:lnTo>
                  <a:pt x="4840" y="0"/>
                </a:lnTo>
                <a:close/>
              </a:path>
            </a:pathLst>
          </a:custGeom>
          <a:solidFill>
            <a:srgbClr val="5E6167"/>
          </a:solidFill>
          <a:ln w="9525">
            <a:noFill/>
            <a:round/>
            <a:headEnd/>
            <a:tailEnd/>
          </a:ln>
        </p:spPr>
        <p:txBody>
          <a:bodyPr/>
          <a:lstStyle/>
          <a:p>
            <a:pPr fontAlgn="auto">
              <a:spcBef>
                <a:spcPts val="0"/>
              </a:spcBef>
              <a:spcAft>
                <a:spcPts val="0"/>
              </a:spcAft>
              <a:defRPr/>
            </a:pPr>
            <a:endParaRPr lang="en-US">
              <a:latin typeface="+mn-lt"/>
            </a:endParaRPr>
          </a:p>
        </p:txBody>
      </p:sp>
    </p:spTree>
    <p:extLst>
      <p:ext uri="{BB962C8B-B14F-4D97-AF65-F5344CB8AC3E}">
        <p14:creationId xmlns:p14="http://schemas.microsoft.com/office/powerpoint/2010/main" xmlns="" val="55206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15"/>
          <p:cNvGrpSpPr/>
          <p:nvPr userDrawn="1"/>
        </p:nvGrpSpPr>
        <p:grpSpPr>
          <a:xfrm>
            <a:off x="152400" y="152400"/>
            <a:ext cx="8839200"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 name="Content Placeholder 2"/>
          <p:cNvSpPr>
            <a:spLocks noGrp="1"/>
          </p:cNvSpPr>
          <p:nvPr>
            <p:ph idx="1"/>
          </p:nvPr>
        </p:nvSpPr>
        <p:spPr>
          <a:xfrm>
            <a:off x="457200" y="1341437"/>
            <a:ext cx="8229600" cy="45259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4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199867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15"/>
          <p:cNvGrpSpPr/>
          <p:nvPr userDrawn="1"/>
        </p:nvGrpSpPr>
        <p:grpSpPr>
          <a:xfrm>
            <a:off x="152400" y="152400"/>
            <a:ext cx="8839200" cy="838200"/>
            <a:chOff x="152400" y="152400"/>
            <a:chExt cx="6889845" cy="838200"/>
          </a:xfrm>
          <a:solidFill>
            <a:srgbClr val="003591"/>
          </a:solidFill>
        </p:grpSpPr>
        <p:sp>
          <p:nvSpPr>
            <p:cNvPr id="5" name="Freeform 4"/>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cs typeface="Arial" pitchFamily="34" charset="0"/>
              </a:endParaRPr>
            </a:p>
          </p:txBody>
        </p:sp>
        <p:sp>
          <p:nvSpPr>
            <p:cNvPr id="6" name="Flowchart: Data 5"/>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1" name="Title 1"/>
          <p:cNvSpPr txBox="1">
            <a:spLocks/>
          </p:cNvSpPr>
          <p:nvPr userDrawn="1"/>
        </p:nvSpPr>
        <p:spPr>
          <a:xfrm>
            <a:off x="457200" y="274638"/>
            <a:ext cx="6172200" cy="563562"/>
          </a:xfrm>
          <a:prstGeom prst="rect">
            <a:avLst/>
          </a:prstGeom>
        </p:spPr>
        <p:txBody>
          <a:bodyPr anchor="ctr"/>
          <a:lstStyle>
            <a:lvl1pPr algn="l">
              <a:defRPr sz="2000">
                <a:solidFill>
                  <a:schemeClr val="bg1"/>
                </a:solidFill>
                <a:latin typeface="Arial" pitchFamily="34" charset="0"/>
                <a:cs typeface="Arial" pitchFamily="34" charset="0"/>
              </a:defRPr>
            </a:lvl1pPr>
          </a:lstStyle>
          <a:p>
            <a:pPr fontAlgn="auto">
              <a:spcAft>
                <a:spcPts val="0"/>
              </a:spcAft>
              <a:defRPr/>
            </a:pPr>
            <a:r>
              <a:rPr lang="en-US" smtClean="0">
                <a:ea typeface="+mj-ea"/>
              </a:rPr>
              <a:t>Click to edit Master title style</a:t>
            </a:r>
            <a:endParaRPr lang="en-US" dirty="0" smtClean="0">
              <a:ea typeface="+mj-ea"/>
            </a:endParaRPr>
          </a:p>
        </p:txBody>
      </p:sp>
      <p:sp>
        <p:nvSpPr>
          <p:cNvPr id="2" name="Title 1"/>
          <p:cNvSpPr>
            <a:spLocks noGrp="1"/>
          </p:cNvSpPr>
          <p:nvPr>
            <p:ph type="title"/>
          </p:nvPr>
        </p:nvSpPr>
        <p:spPr>
          <a:xfrm>
            <a:off x="722313" y="4406900"/>
            <a:ext cx="7772400" cy="1362075"/>
          </a:xfrm>
        </p:spPr>
        <p:txBody>
          <a:bodyPr anchor="t">
            <a:normAutofit/>
          </a:bodyPr>
          <a:lstStyle>
            <a:lvl1pPr algn="l">
              <a:defRPr sz="32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Slide Number Placeholder 5"/>
          <p:cNvSpPr>
            <a:spLocks noGrp="1"/>
          </p:cNvSpPr>
          <p:nvPr>
            <p:ph type="sldNum" sz="quarter" idx="12"/>
          </p:nvPr>
        </p:nvSpPr>
        <p:spPr>
          <a:xfrm>
            <a:off x="6553200" y="6356350"/>
            <a:ext cx="2133600" cy="365125"/>
          </a:xfrm>
          <a:prstGeom prst="rect">
            <a:avLst/>
          </a:prstGeom>
        </p:spPr>
        <p:txBody>
          <a:bodyPr/>
          <a:lstStyle>
            <a:lvl1pPr algn="r">
              <a:defRPr sz="1000">
                <a:solidFill>
                  <a:schemeClr val="tx1"/>
                </a:solidFill>
              </a:defRPr>
            </a:lvl1pPr>
          </a:lstStyle>
          <a:p>
            <a:pPr>
              <a:defRPr/>
            </a:pPr>
            <a:fld id="{3AEEF20B-A6FE-4D13-9DF6-7DAB0895A5F9}" type="slidenum">
              <a:rPr lang="en-US"/>
              <a:pPr>
                <a:defRPr/>
              </a:pPr>
              <a:t>‹#›</a:t>
            </a:fld>
            <a:endParaRPr lang="en-US" dirty="0"/>
          </a:p>
        </p:txBody>
      </p:sp>
    </p:spTree>
    <p:extLst>
      <p:ext uri="{BB962C8B-B14F-4D97-AF65-F5344CB8AC3E}">
        <p14:creationId xmlns:p14="http://schemas.microsoft.com/office/powerpoint/2010/main" xmlns="" val="2905850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5" name="Group 15"/>
          <p:cNvGrpSpPr/>
          <p:nvPr userDrawn="1"/>
        </p:nvGrpSpPr>
        <p:grpSpPr>
          <a:xfrm>
            <a:off x="152400" y="152400"/>
            <a:ext cx="8763000" cy="838200"/>
            <a:chOff x="152400" y="152400"/>
            <a:chExt cx="6889845" cy="838200"/>
          </a:xfrm>
          <a:solidFill>
            <a:srgbClr val="003591"/>
          </a:solidFill>
        </p:grpSpPr>
        <p:sp>
          <p:nvSpPr>
            <p:cNvPr id="6" name="Freeform 5"/>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cs typeface="Arial" pitchFamily="34" charset="0"/>
              </a:endParaRPr>
            </a:p>
          </p:txBody>
        </p:sp>
        <p:sp>
          <p:nvSpPr>
            <p:cNvPr id="7" name="Flowchart: Data 6"/>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4" name="Slide Number Placeholder 5"/>
          <p:cNvSpPr>
            <a:spLocks noGrp="1"/>
          </p:cNvSpPr>
          <p:nvPr>
            <p:ph type="sldNum" sz="quarter" idx="12"/>
          </p:nvPr>
        </p:nvSpPr>
        <p:spPr>
          <a:xfrm>
            <a:off x="6553200" y="6356350"/>
            <a:ext cx="2133600" cy="365125"/>
          </a:xfrm>
          <a:prstGeom prst="rect">
            <a:avLst/>
          </a:prstGeom>
        </p:spPr>
        <p:txBody>
          <a:bodyPr/>
          <a:lstStyle>
            <a:lvl1pPr algn="r">
              <a:defRPr sz="1000">
                <a:solidFill>
                  <a:schemeClr val="tx1"/>
                </a:solidFill>
              </a:defRPr>
            </a:lvl1pPr>
          </a:lstStyle>
          <a:p>
            <a:pPr>
              <a:defRPr/>
            </a:pPr>
            <a:fld id="{FE06E2F7-4432-4201-BD75-448628DED95F}" type="slidenum">
              <a:rPr lang="en-US"/>
              <a:pPr>
                <a:defRPr/>
              </a:pPr>
              <a:t>‹#›</a:t>
            </a:fld>
            <a:endParaRPr lang="en-US" dirty="0"/>
          </a:p>
        </p:txBody>
      </p:sp>
    </p:spTree>
    <p:extLst>
      <p:ext uri="{BB962C8B-B14F-4D97-AF65-F5344CB8AC3E}">
        <p14:creationId xmlns:p14="http://schemas.microsoft.com/office/powerpoint/2010/main" xmlns="" val="2680589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7" name="Group 15"/>
          <p:cNvGrpSpPr/>
          <p:nvPr userDrawn="1"/>
        </p:nvGrpSpPr>
        <p:grpSpPr>
          <a:xfrm>
            <a:off x="152400" y="152400"/>
            <a:ext cx="8686800" cy="838200"/>
            <a:chOff x="152400" y="152400"/>
            <a:chExt cx="6889845" cy="838200"/>
          </a:xfrm>
          <a:solidFill>
            <a:srgbClr val="003591"/>
          </a:solidFill>
        </p:grpSpPr>
        <p:sp>
          <p:nvSpPr>
            <p:cNvPr id="8" name="Freeform 7"/>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cs typeface="Arial" pitchFamily="34" charset="0"/>
              </a:endParaRPr>
            </a:p>
          </p:txBody>
        </p:sp>
        <p:sp>
          <p:nvSpPr>
            <p:cNvPr id="9" name="Flowchart: Data 8"/>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6" name="Slide Number Placeholder 5"/>
          <p:cNvSpPr>
            <a:spLocks noGrp="1"/>
          </p:cNvSpPr>
          <p:nvPr>
            <p:ph type="sldNum" sz="quarter" idx="12"/>
          </p:nvPr>
        </p:nvSpPr>
        <p:spPr>
          <a:xfrm>
            <a:off x="6553200" y="6356350"/>
            <a:ext cx="2133600" cy="365125"/>
          </a:xfrm>
          <a:prstGeom prst="rect">
            <a:avLst/>
          </a:prstGeom>
        </p:spPr>
        <p:txBody>
          <a:bodyPr/>
          <a:lstStyle>
            <a:lvl1pPr algn="r">
              <a:defRPr sz="1000">
                <a:solidFill>
                  <a:schemeClr val="tx1"/>
                </a:solidFill>
              </a:defRPr>
            </a:lvl1pPr>
          </a:lstStyle>
          <a:p>
            <a:pPr>
              <a:defRPr/>
            </a:pPr>
            <a:fld id="{8678A257-D08A-4688-A4E7-9C6E7492D114}" type="slidenum">
              <a:rPr lang="en-US"/>
              <a:pPr>
                <a:defRPr/>
              </a:pPr>
              <a:t>‹#›</a:t>
            </a:fld>
            <a:endParaRPr lang="en-US" dirty="0"/>
          </a:p>
        </p:txBody>
      </p:sp>
    </p:spTree>
    <p:extLst>
      <p:ext uri="{BB962C8B-B14F-4D97-AF65-F5344CB8AC3E}">
        <p14:creationId xmlns:p14="http://schemas.microsoft.com/office/powerpoint/2010/main" xmlns="" val="3008779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3" name="Group 15"/>
          <p:cNvGrpSpPr/>
          <p:nvPr userDrawn="1"/>
        </p:nvGrpSpPr>
        <p:grpSpPr>
          <a:xfrm>
            <a:off x="152400" y="152400"/>
            <a:ext cx="8610600" cy="838200"/>
            <a:chOff x="152400" y="152400"/>
            <a:chExt cx="6889845" cy="838200"/>
          </a:xfrm>
          <a:solidFill>
            <a:srgbClr val="003591"/>
          </a:solidFill>
        </p:grpSpPr>
        <p:sp>
          <p:nvSpPr>
            <p:cNvPr id="4" name="Freeform 3"/>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cs typeface="Arial" pitchFamily="34" charset="0"/>
              </a:endParaRPr>
            </a:p>
          </p:txBody>
        </p:sp>
        <p:sp>
          <p:nvSpPr>
            <p:cNvPr id="5" name="Flowchart: Data 4"/>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0"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0" name="Date Placeholder 3"/>
          <p:cNvSpPr>
            <a:spLocks noGrp="1"/>
          </p:cNvSpPr>
          <p:nvPr>
            <p:ph type="dt" sz="half" idx="10"/>
          </p:nvPr>
        </p:nvSpPr>
        <p:spPr>
          <a:xfrm>
            <a:off x="457200" y="6356350"/>
            <a:ext cx="2133600" cy="365125"/>
          </a:xfrm>
          <a:prstGeom prst="rect">
            <a:avLst/>
          </a:prstGeom>
        </p:spPr>
        <p:txBody>
          <a:bodyPr/>
          <a:lstStyle>
            <a:lvl1pPr algn="l">
              <a:defRPr sz="1000">
                <a:solidFill>
                  <a:schemeClr val="tx1"/>
                </a:solidFill>
              </a:defRPr>
            </a:lvl1pPr>
          </a:lstStyle>
          <a:p>
            <a:pPr>
              <a:defRPr/>
            </a:pPr>
            <a:r>
              <a:rPr lang="en-US"/>
              <a:t>Drug Information Association</a:t>
            </a:r>
          </a:p>
        </p:txBody>
      </p:sp>
      <p:sp>
        <p:nvSpPr>
          <p:cNvPr id="11" name="Footer Placeholder 4"/>
          <p:cNvSpPr>
            <a:spLocks noGrp="1"/>
          </p:cNvSpPr>
          <p:nvPr>
            <p:ph type="ftr" sz="quarter" idx="11"/>
          </p:nvPr>
        </p:nvSpPr>
        <p:spPr/>
        <p:txBody>
          <a:bodyPr/>
          <a:lstStyle>
            <a:lvl1pPr algn="ctr">
              <a:defRPr sz="1000">
                <a:solidFill>
                  <a:schemeClr val="tx1"/>
                </a:solidFill>
              </a:defRPr>
            </a:lvl1pPr>
          </a:lstStyle>
          <a:p>
            <a:pPr>
              <a:defRPr/>
            </a:pPr>
            <a:r>
              <a:rPr lang="en-US"/>
              <a:t>www.diahome.org</a:t>
            </a:r>
          </a:p>
        </p:txBody>
      </p:sp>
      <p:sp>
        <p:nvSpPr>
          <p:cNvPr id="12" name="Slide Number Placeholder 5"/>
          <p:cNvSpPr>
            <a:spLocks noGrp="1"/>
          </p:cNvSpPr>
          <p:nvPr>
            <p:ph type="sldNum" sz="quarter" idx="12"/>
          </p:nvPr>
        </p:nvSpPr>
        <p:spPr>
          <a:xfrm>
            <a:off x="6553200" y="6356350"/>
            <a:ext cx="2133600" cy="365125"/>
          </a:xfrm>
          <a:prstGeom prst="rect">
            <a:avLst/>
          </a:prstGeom>
        </p:spPr>
        <p:txBody>
          <a:bodyPr/>
          <a:lstStyle>
            <a:lvl1pPr algn="r">
              <a:defRPr sz="1000">
                <a:solidFill>
                  <a:schemeClr val="tx1"/>
                </a:solidFill>
              </a:defRPr>
            </a:lvl1pPr>
          </a:lstStyle>
          <a:p>
            <a:pPr>
              <a:defRPr/>
            </a:pPr>
            <a:fld id="{1E2BD10F-F3FD-4540-8B8B-7A0B8AC1567F}" type="slidenum">
              <a:rPr lang="en-US"/>
              <a:pPr>
                <a:defRPr/>
              </a:pPr>
              <a:t>‹#›</a:t>
            </a:fld>
            <a:endParaRPr lang="en-US" dirty="0"/>
          </a:p>
        </p:txBody>
      </p:sp>
    </p:spTree>
    <p:extLst>
      <p:ext uri="{BB962C8B-B14F-4D97-AF65-F5344CB8AC3E}">
        <p14:creationId xmlns:p14="http://schemas.microsoft.com/office/powerpoint/2010/main" xmlns="" val="312667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3" name="Group 15"/>
          <p:cNvGrpSpPr/>
          <p:nvPr userDrawn="1"/>
        </p:nvGrpSpPr>
        <p:grpSpPr>
          <a:xfrm>
            <a:off x="152400" y="152400"/>
            <a:ext cx="8839200" cy="838200"/>
            <a:chOff x="152400" y="152400"/>
            <a:chExt cx="6889845" cy="838200"/>
          </a:xfrm>
          <a:solidFill>
            <a:srgbClr val="003591"/>
          </a:solidFill>
        </p:grpSpPr>
        <p:sp>
          <p:nvSpPr>
            <p:cNvPr id="4" name="Freeform 3"/>
            <p:cNvSpPr>
              <a:spLocks noChangeArrowheads="1"/>
            </p:cNvSpPr>
            <p:nvPr/>
          </p:nvSpPr>
          <p:spPr bwMode="auto">
            <a:xfrm>
              <a:off x="152400" y="152400"/>
              <a:ext cx="6858000" cy="838200"/>
            </a:xfrm>
            <a:custGeom>
              <a:avLst/>
              <a:gdLst/>
              <a:ahLst/>
              <a:cxnLst>
                <a:cxn ang="0">
                  <a:pos x="0" y="0"/>
                </a:cxn>
                <a:cxn ang="0">
                  <a:pos x="0" y="1320"/>
                </a:cxn>
                <a:cxn ang="0">
                  <a:pos x="13346" y="1320"/>
                </a:cxn>
                <a:cxn ang="0">
                  <a:pos x="13840" y="0"/>
                </a:cxn>
                <a:cxn ang="0">
                  <a:pos x="0" y="0"/>
                </a:cxn>
              </a:cxnLst>
              <a:rect l="0" t="0" r="r" b="b"/>
              <a:pathLst>
                <a:path w="13840" h="1320">
                  <a:moveTo>
                    <a:pt x="0" y="0"/>
                  </a:moveTo>
                  <a:lnTo>
                    <a:pt x="0" y="1320"/>
                  </a:lnTo>
                  <a:lnTo>
                    <a:pt x="13346" y="1320"/>
                  </a:lnTo>
                  <a:lnTo>
                    <a:pt x="1384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cs typeface="Arial" pitchFamily="34" charset="0"/>
              </a:endParaRPr>
            </a:p>
          </p:txBody>
        </p:sp>
        <p:sp>
          <p:nvSpPr>
            <p:cNvPr id="5" name="Flowchart: Data 4"/>
            <p:cNvSpPr/>
            <p:nvPr/>
          </p:nvSpPr>
          <p:spPr>
            <a:xfrm>
              <a:off x="5791200" y="152400"/>
              <a:ext cx="1251045" cy="83820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9" name="Title 1"/>
          <p:cNvSpPr>
            <a:spLocks noGrp="1"/>
          </p:cNvSpPr>
          <p:nvPr>
            <p:ph type="title"/>
          </p:nvPr>
        </p:nvSpPr>
        <p:spPr>
          <a:xfrm>
            <a:off x="457200" y="274638"/>
            <a:ext cx="6172200" cy="563562"/>
          </a:xfrm>
        </p:spPr>
        <p:txBody>
          <a:bodyPr>
            <a:noAutofit/>
          </a:bodyPr>
          <a:lstStyle>
            <a:lvl1pPr algn="l">
              <a:defRPr sz="2000">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10" name="Date Placeholder 3"/>
          <p:cNvSpPr>
            <a:spLocks noGrp="1"/>
          </p:cNvSpPr>
          <p:nvPr>
            <p:ph type="dt" sz="half" idx="10"/>
          </p:nvPr>
        </p:nvSpPr>
        <p:spPr>
          <a:xfrm>
            <a:off x="457200" y="6356350"/>
            <a:ext cx="2133600" cy="365125"/>
          </a:xfrm>
          <a:prstGeom prst="rect">
            <a:avLst/>
          </a:prstGeom>
        </p:spPr>
        <p:txBody>
          <a:bodyPr/>
          <a:lstStyle>
            <a:lvl1pPr algn="l">
              <a:defRPr sz="1000">
                <a:solidFill>
                  <a:schemeClr val="tx1"/>
                </a:solidFill>
              </a:defRPr>
            </a:lvl1pPr>
          </a:lstStyle>
          <a:p>
            <a:pPr>
              <a:defRPr/>
            </a:pPr>
            <a:r>
              <a:rPr lang="en-US"/>
              <a:t>Drug Information Association</a:t>
            </a:r>
          </a:p>
        </p:txBody>
      </p:sp>
      <p:sp>
        <p:nvSpPr>
          <p:cNvPr id="11" name="Footer Placeholder 4"/>
          <p:cNvSpPr>
            <a:spLocks noGrp="1"/>
          </p:cNvSpPr>
          <p:nvPr>
            <p:ph type="ftr" sz="quarter" idx="11"/>
          </p:nvPr>
        </p:nvSpPr>
        <p:spPr/>
        <p:txBody>
          <a:bodyPr/>
          <a:lstStyle>
            <a:lvl1pPr algn="ctr">
              <a:defRPr sz="1000">
                <a:solidFill>
                  <a:schemeClr val="tx1"/>
                </a:solidFill>
              </a:defRPr>
            </a:lvl1pPr>
          </a:lstStyle>
          <a:p>
            <a:pPr>
              <a:defRPr/>
            </a:pPr>
            <a:r>
              <a:rPr lang="en-US"/>
              <a:t>www.diahome.org</a:t>
            </a:r>
          </a:p>
        </p:txBody>
      </p:sp>
      <p:sp>
        <p:nvSpPr>
          <p:cNvPr id="12" name="Slide Number Placeholder 5"/>
          <p:cNvSpPr>
            <a:spLocks noGrp="1"/>
          </p:cNvSpPr>
          <p:nvPr>
            <p:ph type="sldNum" sz="quarter" idx="12"/>
          </p:nvPr>
        </p:nvSpPr>
        <p:spPr>
          <a:xfrm>
            <a:off x="6553200" y="6356350"/>
            <a:ext cx="2133600" cy="365125"/>
          </a:xfrm>
          <a:prstGeom prst="rect">
            <a:avLst/>
          </a:prstGeom>
        </p:spPr>
        <p:txBody>
          <a:bodyPr/>
          <a:lstStyle>
            <a:lvl1pPr algn="r">
              <a:defRPr sz="1000">
                <a:solidFill>
                  <a:schemeClr val="tx1"/>
                </a:solidFill>
              </a:defRPr>
            </a:lvl1pPr>
          </a:lstStyle>
          <a:p>
            <a:pPr>
              <a:defRPr/>
            </a:pPr>
            <a:fld id="{08264173-DE93-42F5-8757-E0F6C05CEC6C}" type="slidenum">
              <a:rPr lang="en-US"/>
              <a:pPr>
                <a:defRPr/>
              </a:pPr>
              <a:t>‹#›</a:t>
            </a:fld>
            <a:endParaRPr lang="en-US" dirty="0"/>
          </a:p>
        </p:txBody>
      </p:sp>
    </p:spTree>
    <p:extLst>
      <p:ext uri="{BB962C8B-B14F-4D97-AF65-F5344CB8AC3E}">
        <p14:creationId xmlns:p14="http://schemas.microsoft.com/office/powerpoint/2010/main" xmlns="" val="439985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000">
                <a:solidFill>
                  <a:schemeClr val="tx1">
                    <a:tint val="75000"/>
                  </a:schemeClr>
                </a:solidFill>
                <a:latin typeface="+mn-lt"/>
              </a:defRPr>
            </a:lvl1pPr>
          </a:lstStyle>
          <a:p>
            <a:pPr>
              <a:defRPr/>
            </a:pPr>
            <a:r>
              <a:rPr lang="en-US" dirty="0" smtClean="0"/>
              <a:t>TMF Survey #2, 2012</a:t>
            </a:r>
            <a:endParaRPr lang="en-US" dirty="0"/>
          </a:p>
        </p:txBody>
      </p:sp>
    </p:spTree>
  </p:cSld>
  <p:clrMap bg1="lt1" tx1="dk1" bg2="lt2" tx2="dk2" accent1="accent1" accent2="accent2" accent3="accent3" accent4="accent4" accent5="accent5" accent6="accent6" hlink="hlink" folHlink="folHlink"/>
  <p:sldLayoutIdLst>
    <p:sldLayoutId id="2147484287" r:id="rId1"/>
    <p:sldLayoutId id="2147484288" r:id="rId2"/>
    <p:sldLayoutId id="2147484289" r:id="rId3"/>
    <p:sldLayoutId id="2147484290" r:id="rId4"/>
    <p:sldLayoutId id="2147484291" r:id="rId5"/>
    <p:sldLayoutId id="2147484292" r:id="rId6"/>
    <p:sldLayoutId id="2147484293" r:id="rId7"/>
  </p:sldLayoutIdLst>
  <p:hf hdr="0"/>
  <p:txStyles>
    <p:titleStyle>
      <a:lvl1pPr algn="ctr" rtl="0" eaLnBrk="0" fontAlgn="base" hangingPunct="0">
        <a:spcBef>
          <a:spcPct val="0"/>
        </a:spcBef>
        <a:spcAft>
          <a:spcPct val="0"/>
        </a:spcAft>
        <a:defRPr sz="4400"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tx1"/>
          </a:solidFill>
          <a:latin typeface="Arial" charset="0"/>
          <a:cs typeface="Arial" charset="0"/>
        </a:defRPr>
      </a:lvl2pPr>
      <a:lvl3pPr algn="ctr" rtl="0" eaLnBrk="0" fontAlgn="base" hangingPunct="0">
        <a:spcBef>
          <a:spcPct val="0"/>
        </a:spcBef>
        <a:spcAft>
          <a:spcPct val="0"/>
        </a:spcAft>
        <a:defRPr sz="4400">
          <a:solidFill>
            <a:schemeClr val="tx1"/>
          </a:solidFill>
          <a:latin typeface="Arial" charset="0"/>
          <a:cs typeface="Arial" charset="0"/>
        </a:defRPr>
      </a:lvl3pPr>
      <a:lvl4pPr algn="ctr" rtl="0" eaLnBrk="0" fontAlgn="base" hangingPunct="0">
        <a:spcBef>
          <a:spcPct val="0"/>
        </a:spcBef>
        <a:spcAft>
          <a:spcPct val="0"/>
        </a:spcAft>
        <a:defRPr sz="4400">
          <a:solidFill>
            <a:schemeClr val="tx1"/>
          </a:solidFill>
          <a:latin typeface="Arial" charset="0"/>
          <a:cs typeface="Arial" charset="0"/>
        </a:defRPr>
      </a:lvl4pPr>
      <a:lvl5pPr algn="ctr" rtl="0" eaLnBrk="0" fontAlgn="base" hangingPunct="0">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tint val="75000"/>
                  </a:schemeClr>
                </a:solidFill>
                <a:latin typeface="+mn-lt"/>
              </a:defRPr>
            </a:lvl1pPr>
          </a:lstStyle>
          <a:p>
            <a:pPr>
              <a:defRPr/>
            </a:pPr>
            <a:r>
              <a:rPr lang="en-US">
                <a:solidFill>
                  <a:prstClr val="black">
                    <a:tint val="75000"/>
                  </a:prstClr>
                </a:solidFill>
              </a:rPr>
              <a:t>Drug Information Association</a:t>
            </a:r>
            <a:endParaRPr lang="en-US" dirty="0">
              <a:solidFill>
                <a:prstClr val="black">
                  <a:tint val="75000"/>
                </a:prstClr>
              </a:solidFill>
            </a:endParaRPr>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000">
                <a:solidFill>
                  <a:schemeClr val="tx1">
                    <a:tint val="75000"/>
                  </a:schemeClr>
                </a:solidFill>
                <a:latin typeface="+mn-lt"/>
              </a:defRPr>
            </a:lvl1pPr>
          </a:lstStyle>
          <a:p>
            <a:pPr>
              <a:defRPr/>
            </a:pPr>
            <a:r>
              <a:rPr lang="en-US" dirty="0">
                <a:solidFill>
                  <a:prstClr val="black">
                    <a:tint val="75000"/>
                  </a:prstClr>
                </a:solidFill>
              </a:rPr>
              <a:t>www.diahome.org</a:t>
            </a:r>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Calibri" pitchFamily="34" charset="0"/>
              </a:defRPr>
            </a:lvl1pPr>
          </a:lstStyle>
          <a:p>
            <a:pPr>
              <a:defRPr/>
            </a:pPr>
            <a:fld id="{BDDB6409-77A6-4F13-9130-6D34EC3C9C73}" type="slidenum">
              <a:rPr lang="en-US"/>
              <a:pPr>
                <a:defRPr/>
              </a:pPr>
              <a:t>‹#›</a:t>
            </a:fld>
            <a:endParaRPr lang="en-US"/>
          </a:p>
        </p:txBody>
      </p:sp>
    </p:spTree>
    <p:extLst>
      <p:ext uri="{BB962C8B-B14F-4D97-AF65-F5344CB8AC3E}">
        <p14:creationId xmlns:p14="http://schemas.microsoft.com/office/powerpoint/2010/main" xmlns="" val="1837455173"/>
      </p:ext>
    </p:extLst>
  </p:cSld>
  <p:clrMap bg1="lt1" tx1="dk1" bg2="lt2" tx2="dk2" accent1="accent1" accent2="accent2" accent3="accent3" accent4="accent4" accent5="accent5" accent6="accent6" hlink="hlink" folHlink="folHlink"/>
  <p:hf hdr="0"/>
  <p:txStyles>
    <p:titleStyle>
      <a:lvl1pPr algn="ctr" rtl="0" eaLnBrk="0" fontAlgn="base" hangingPunct="0">
        <a:spcBef>
          <a:spcPct val="0"/>
        </a:spcBef>
        <a:spcAft>
          <a:spcPct val="0"/>
        </a:spcAft>
        <a:defRPr sz="4400"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tx1"/>
          </a:solidFill>
          <a:latin typeface="Arial" charset="0"/>
          <a:cs typeface="Arial" charset="0"/>
        </a:defRPr>
      </a:lvl2pPr>
      <a:lvl3pPr algn="ctr" rtl="0" eaLnBrk="0" fontAlgn="base" hangingPunct="0">
        <a:spcBef>
          <a:spcPct val="0"/>
        </a:spcBef>
        <a:spcAft>
          <a:spcPct val="0"/>
        </a:spcAft>
        <a:defRPr sz="4400">
          <a:solidFill>
            <a:schemeClr val="tx1"/>
          </a:solidFill>
          <a:latin typeface="Arial" charset="0"/>
          <a:cs typeface="Arial" charset="0"/>
        </a:defRPr>
      </a:lvl3pPr>
      <a:lvl4pPr algn="ctr" rtl="0" eaLnBrk="0" fontAlgn="base" hangingPunct="0">
        <a:spcBef>
          <a:spcPct val="0"/>
        </a:spcBef>
        <a:spcAft>
          <a:spcPct val="0"/>
        </a:spcAft>
        <a:defRPr sz="4400">
          <a:solidFill>
            <a:schemeClr val="tx1"/>
          </a:solidFill>
          <a:latin typeface="Arial" charset="0"/>
          <a:cs typeface="Arial" charset="0"/>
        </a:defRPr>
      </a:lvl4pPr>
      <a:lvl5pPr algn="ctr" rtl="0" eaLnBrk="0" fontAlgn="base" hangingPunct="0">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ema.europa.eu/docs/en_GB/document_library/Scientific_guideline/2013/02/WC500138893.pdf" TargetMode="External"/><Relationship Id="rId2" Type="http://schemas.openxmlformats.org/officeDocument/2006/relationships/hyperlink" Target="http://www.ema.europa.eu/ema/doc_index.jsp?curl=pages/includes/document/document_detail.jsp?webContentId=WC500138893&amp;murl=menus/document_library/document_library.jsp&amp;mid=0b01ac058009a3d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glenis.willmott@europarl.europa.eu" TargetMode="External"/><Relationship Id="rId2" Type="http://schemas.openxmlformats.org/officeDocument/2006/relationships/hyperlink" Target="mailto:envi-secretariat@europarl.europa.eu" TargetMode="External"/><Relationship Id="rId1" Type="http://schemas.openxmlformats.org/officeDocument/2006/relationships/slideLayout" Target="../slideLayouts/slideLayout2.xml"/><Relationship Id="rId4" Type="http://schemas.openxmlformats.org/officeDocument/2006/relationships/hyperlink" Target="http://www.europarl.europa.eu/sides/getDoc.do?pubRef=-//EP//NONSGML+COMPARL+PE-504.236+01+DOC+PDF+V0//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idx="4294967295"/>
          </p:nvPr>
        </p:nvSpPr>
        <p:spPr>
          <a:xfrm>
            <a:off x="304800" y="838200"/>
            <a:ext cx="6934200" cy="1470025"/>
          </a:xfrm>
        </p:spPr>
        <p:txBody>
          <a:bodyPr/>
          <a:lstStyle/>
          <a:p>
            <a:pPr algn="l" eaLnBrk="1" hangingPunct="1"/>
            <a:r>
              <a:rPr lang="en-US" dirty="0" smtClean="0">
                <a:solidFill>
                  <a:schemeClr val="bg1"/>
                </a:solidFill>
                <a:latin typeface="Arial" charset="0"/>
                <a:cs typeface="Arial" charset="0"/>
              </a:rPr>
              <a:t>Paper Destruction Team</a:t>
            </a:r>
            <a:br>
              <a:rPr lang="en-US" dirty="0" smtClean="0">
                <a:solidFill>
                  <a:schemeClr val="bg1"/>
                </a:solidFill>
                <a:latin typeface="Arial" charset="0"/>
                <a:cs typeface="Arial" charset="0"/>
              </a:rPr>
            </a:br>
            <a:r>
              <a:rPr lang="en-US" dirty="0" smtClean="0">
                <a:solidFill>
                  <a:schemeClr val="bg1"/>
                </a:solidFill>
                <a:latin typeface="Arial" charset="0"/>
                <a:cs typeface="Arial" charset="0"/>
              </a:rPr>
              <a:t>Full Team Meeting</a:t>
            </a:r>
          </a:p>
        </p:txBody>
      </p:sp>
      <p:sp>
        <p:nvSpPr>
          <p:cNvPr id="13315" name="Subtitle 2"/>
          <p:cNvSpPr>
            <a:spLocks noGrp="1"/>
          </p:cNvSpPr>
          <p:nvPr>
            <p:ph type="subTitle" idx="4294967295"/>
          </p:nvPr>
        </p:nvSpPr>
        <p:spPr>
          <a:xfrm>
            <a:off x="609600" y="2667000"/>
            <a:ext cx="6096000" cy="1752600"/>
          </a:xfrm>
        </p:spPr>
        <p:txBody>
          <a:bodyPr/>
          <a:lstStyle/>
          <a:p>
            <a:pPr eaLnBrk="1" hangingPunct="1">
              <a:buFont typeface="Arial" charset="0"/>
              <a:buNone/>
            </a:pPr>
            <a:r>
              <a:rPr lang="en-US" dirty="0" smtClean="0">
                <a:solidFill>
                  <a:schemeClr val="bg1"/>
                </a:solidFill>
                <a:latin typeface="Arial" charset="0"/>
                <a:cs typeface="Arial" charset="0"/>
              </a:rPr>
              <a:t>9 April 2013</a:t>
            </a:r>
          </a:p>
          <a:p>
            <a:pPr eaLnBrk="1" hangingPunct="1">
              <a:buFont typeface="Arial" charset="0"/>
              <a:buNone/>
            </a:pPr>
            <a:endParaRPr lang="en-US" dirty="0">
              <a:solidFill>
                <a:schemeClr val="bg1"/>
              </a:solidFill>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96089"/>
            <a:ext cx="8229600" cy="4314111"/>
          </a:xfrm>
        </p:spPr>
        <p:style>
          <a:lnRef idx="2">
            <a:schemeClr val="accent1"/>
          </a:lnRef>
          <a:fillRef idx="1">
            <a:schemeClr val="lt1"/>
          </a:fillRef>
          <a:effectRef idx="0">
            <a:schemeClr val="accent1"/>
          </a:effectRef>
          <a:fontRef idx="minor">
            <a:schemeClr val="dk1"/>
          </a:fontRef>
        </p:style>
        <p:txBody>
          <a:bodyPr/>
          <a:lstStyle/>
          <a:p>
            <a:r>
              <a:rPr lang="en-US" dirty="0" smtClean="0"/>
              <a:t>Previously we had have 5 topic teams (TT)</a:t>
            </a:r>
          </a:p>
          <a:p>
            <a:pPr lvl="1"/>
            <a:r>
              <a:rPr lang="en-US" dirty="0" smtClean="0"/>
              <a:t>Regulatory, Records Management, Legal, Technology, and Quality</a:t>
            </a:r>
          </a:p>
          <a:p>
            <a:pPr lvl="1"/>
            <a:r>
              <a:rPr lang="en-US" dirty="0" smtClean="0"/>
              <a:t>We will still need a TT perspective</a:t>
            </a:r>
          </a:p>
          <a:p>
            <a:r>
              <a:rPr lang="en-US" dirty="0" smtClean="0"/>
              <a:t>Future Structure?</a:t>
            </a:r>
          </a:p>
          <a:p>
            <a:pPr lvl="1"/>
            <a:r>
              <a:rPr lang="en-US" dirty="0" smtClean="0"/>
              <a:t>Team/Project </a:t>
            </a:r>
            <a:r>
              <a:rPr lang="en-US" dirty="0" err="1" smtClean="0"/>
              <a:t>Mgmt</a:t>
            </a:r>
            <a:r>
              <a:rPr lang="en-US" dirty="0" smtClean="0"/>
              <a:t>: Lisa Mulcahy (with help from Brett Claffee)</a:t>
            </a:r>
          </a:p>
          <a:p>
            <a:pPr lvl="1"/>
            <a:r>
              <a:rPr lang="en-US" dirty="0" smtClean="0"/>
              <a:t>Topic Teams (but not as intensive as during development phase)</a:t>
            </a:r>
          </a:p>
          <a:p>
            <a:pPr lvl="2"/>
            <a:r>
              <a:rPr lang="en-US" dirty="0" smtClean="0"/>
              <a:t>Leadership: Leah needs to be member not TTL of Regulatory</a:t>
            </a:r>
            <a:endParaRPr lang="en-US" dirty="0"/>
          </a:p>
          <a:p>
            <a:pPr lvl="1"/>
            <a:r>
              <a:rPr lang="en-US" dirty="0"/>
              <a:t>Confirm </a:t>
            </a:r>
            <a:r>
              <a:rPr lang="en-US" dirty="0" smtClean="0"/>
              <a:t>time/availability</a:t>
            </a:r>
            <a:endParaRPr lang="en-US" dirty="0"/>
          </a:p>
          <a:p>
            <a:pPr lvl="1"/>
            <a:r>
              <a:rPr lang="en-US" dirty="0" smtClean="0"/>
              <a:t>New Teams:</a:t>
            </a:r>
          </a:p>
          <a:p>
            <a:pPr lvl="2"/>
            <a:r>
              <a:rPr lang="en-US" dirty="0" smtClean="0"/>
              <a:t>Communications and White Paper</a:t>
            </a:r>
          </a:p>
          <a:p>
            <a:pPr lvl="2"/>
            <a:r>
              <a:rPr lang="en-US" dirty="0" smtClean="0"/>
              <a:t>Evaluation against new guides/opinions</a:t>
            </a:r>
          </a:p>
          <a:p>
            <a:pPr lvl="2"/>
            <a:r>
              <a:rPr lang="en-US" dirty="0" smtClean="0"/>
              <a:t>Expanded </a:t>
            </a:r>
            <a:r>
              <a:rPr lang="en-US" dirty="0"/>
              <a:t>r</a:t>
            </a:r>
            <a:r>
              <a:rPr lang="en-US" dirty="0" smtClean="0"/>
              <a:t>eview and feedback</a:t>
            </a:r>
          </a:p>
          <a:p>
            <a:pPr lvl="2"/>
            <a:r>
              <a:rPr lang="en-US" dirty="0"/>
              <a:t>Framework organization, flow, </a:t>
            </a:r>
            <a:r>
              <a:rPr lang="en-US" dirty="0" smtClean="0"/>
              <a:t>update, and </a:t>
            </a:r>
            <a:r>
              <a:rPr lang="en-US" dirty="0"/>
              <a:t>consistent writing style</a:t>
            </a:r>
          </a:p>
          <a:p>
            <a:pPr lvl="2"/>
            <a:endParaRPr lang="en-US" sz="900" dirty="0" smtClean="0"/>
          </a:p>
          <a:p>
            <a:pPr marL="0" indent="0">
              <a:buNone/>
            </a:pPr>
            <a:r>
              <a:rPr lang="en-US" b="1" dirty="0" smtClean="0">
                <a:solidFill>
                  <a:srgbClr val="FF0000"/>
                </a:solidFill>
              </a:rPr>
              <a:t>Actions for members:</a:t>
            </a:r>
          </a:p>
          <a:p>
            <a:pPr marL="457200" indent="-457200">
              <a:buFont typeface="+mj-lt"/>
              <a:buAutoNum type="arabicPeriod"/>
            </a:pPr>
            <a:r>
              <a:rPr lang="en-US" sz="1800" b="1" dirty="0" smtClean="0">
                <a:solidFill>
                  <a:srgbClr val="FF0000"/>
                </a:solidFill>
              </a:rPr>
              <a:t>Confirm TT(s) on which you will participate</a:t>
            </a:r>
          </a:p>
          <a:p>
            <a:pPr marL="457200" indent="-457200">
              <a:buFont typeface="+mj-lt"/>
              <a:buAutoNum type="arabicPeriod"/>
            </a:pPr>
            <a:r>
              <a:rPr lang="en-US" sz="1800" b="1" dirty="0" smtClean="0">
                <a:solidFill>
                  <a:srgbClr val="FF0000"/>
                </a:solidFill>
              </a:rPr>
              <a:t>Confirm new team(s) on which you can contribute</a:t>
            </a:r>
          </a:p>
          <a:p>
            <a:pPr marL="457200" indent="-457200">
              <a:buFont typeface="+mj-lt"/>
              <a:buAutoNum type="arabicPeriod"/>
            </a:pPr>
            <a:r>
              <a:rPr lang="en-US" sz="1800" b="1" dirty="0" smtClean="0">
                <a:solidFill>
                  <a:srgbClr val="FF0000"/>
                </a:solidFill>
              </a:rPr>
              <a:t>Lisa to organize team leader meeting within next 2-3 weeks</a:t>
            </a:r>
          </a:p>
        </p:txBody>
      </p:sp>
      <p:sp>
        <p:nvSpPr>
          <p:cNvPr id="3" name="Title 2"/>
          <p:cNvSpPr>
            <a:spLocks noGrp="1"/>
          </p:cNvSpPr>
          <p:nvPr>
            <p:ph type="title"/>
          </p:nvPr>
        </p:nvSpPr>
        <p:spPr>
          <a:xfrm>
            <a:off x="457200" y="274638"/>
            <a:ext cx="7315200" cy="563562"/>
          </a:xfrm>
        </p:spPr>
        <p:txBody>
          <a:bodyPr/>
          <a:lstStyle/>
          <a:p>
            <a:r>
              <a:rPr lang="en-US" dirty="0" smtClean="0"/>
              <a:t>Our Org Structure - Alignment </a:t>
            </a:r>
            <a:r>
              <a:rPr lang="en-US" dirty="0"/>
              <a:t>of Teams with 2013 </a:t>
            </a:r>
            <a:r>
              <a:rPr lang="en-US" dirty="0" smtClean="0"/>
              <a:t>Objectives</a:t>
            </a:r>
            <a:endParaRPr lang="en-GB" dirty="0"/>
          </a:p>
        </p:txBody>
      </p:sp>
    </p:spTree>
    <p:extLst>
      <p:ext uri="{BB962C8B-B14F-4D97-AF65-F5344CB8AC3E}">
        <p14:creationId xmlns:p14="http://schemas.microsoft.com/office/powerpoint/2010/main" xmlns="" val="1175421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341437"/>
            <a:ext cx="8229600" cy="2087563"/>
          </a:xfrm>
        </p:spPr>
        <p:style>
          <a:lnRef idx="2">
            <a:schemeClr val="accent1"/>
          </a:lnRef>
          <a:fillRef idx="1">
            <a:schemeClr val="lt1"/>
          </a:fillRef>
          <a:effectRef idx="0">
            <a:schemeClr val="accent1"/>
          </a:effectRef>
          <a:fontRef idx="minor">
            <a:schemeClr val="dk1"/>
          </a:fontRef>
        </p:style>
        <p:txBody>
          <a:bodyPr/>
          <a:lstStyle/>
          <a:p>
            <a:r>
              <a:rPr lang="en-US" sz="2400" dirty="0" smtClean="0"/>
              <a:t>Welcome Back</a:t>
            </a:r>
          </a:p>
          <a:p>
            <a:r>
              <a:rPr lang="en-US" sz="2400" dirty="0" smtClean="0"/>
              <a:t>2013 Objectives</a:t>
            </a:r>
          </a:p>
          <a:p>
            <a:r>
              <a:rPr lang="en-US" sz="2400" dirty="0" smtClean="0"/>
              <a:t>Plan for meeting objectives</a:t>
            </a:r>
          </a:p>
          <a:p>
            <a:r>
              <a:rPr lang="en-US" sz="2400" dirty="0" smtClean="0"/>
              <a:t>Team, Timelines, &amp; Logistics</a:t>
            </a:r>
            <a:endParaRPr lang="en-US" sz="2400" dirty="0"/>
          </a:p>
          <a:p>
            <a:endParaRPr lang="en-US" sz="2400" dirty="0"/>
          </a:p>
          <a:p>
            <a:endParaRPr lang="en-US" sz="2400" dirty="0" smtClean="0"/>
          </a:p>
        </p:txBody>
      </p:sp>
      <p:sp>
        <p:nvSpPr>
          <p:cNvPr id="15362" name="Title 3"/>
          <p:cNvSpPr>
            <a:spLocks noGrp="1"/>
          </p:cNvSpPr>
          <p:nvPr>
            <p:ph type="title"/>
          </p:nvPr>
        </p:nvSpPr>
        <p:spPr/>
        <p:txBody>
          <a:bodyPr/>
          <a:lstStyle/>
          <a:p>
            <a:r>
              <a:rPr lang="en-US" dirty="0" smtClean="0"/>
              <a:t>Agenda</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71800" y="6477000"/>
            <a:ext cx="2895600" cy="36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1"/>
            <a:ext cx="8229600" cy="3886200"/>
          </a:xfrm>
        </p:spPr>
        <p:style>
          <a:lnRef idx="2">
            <a:schemeClr val="accent1"/>
          </a:lnRef>
          <a:fillRef idx="1">
            <a:schemeClr val="lt1"/>
          </a:fillRef>
          <a:effectRef idx="0">
            <a:schemeClr val="accent1"/>
          </a:effectRef>
          <a:fontRef idx="minor">
            <a:schemeClr val="dk1"/>
          </a:fontRef>
        </p:style>
        <p:txBody>
          <a:bodyPr/>
          <a:lstStyle/>
          <a:p>
            <a:r>
              <a:rPr lang="en-US" dirty="0" smtClean="0"/>
              <a:t>It’s nearly a year since we have met.</a:t>
            </a:r>
          </a:p>
          <a:p>
            <a:r>
              <a:rPr lang="en-US" dirty="0" smtClean="0"/>
              <a:t>Remember our 2012 successes!</a:t>
            </a:r>
          </a:p>
          <a:p>
            <a:pPr lvl="1"/>
            <a:r>
              <a:rPr lang="en-US" dirty="0" smtClean="0">
                <a:solidFill>
                  <a:srgbClr val="B93329"/>
                </a:solidFill>
              </a:rPr>
              <a:t>Framework for the Destruction of Paper was finalized</a:t>
            </a:r>
          </a:p>
          <a:p>
            <a:pPr lvl="1"/>
            <a:r>
              <a:rPr lang="en-US" dirty="0" smtClean="0">
                <a:solidFill>
                  <a:srgbClr val="B93329"/>
                </a:solidFill>
              </a:rPr>
              <a:t>Presented at 7 meetings:</a:t>
            </a:r>
          </a:p>
          <a:p>
            <a:pPr lvl="2"/>
            <a:r>
              <a:rPr lang="en-US" dirty="0" smtClean="0">
                <a:solidFill>
                  <a:srgbClr val="B93329"/>
                </a:solidFill>
              </a:rPr>
              <a:t>US </a:t>
            </a:r>
            <a:r>
              <a:rPr lang="en-US" dirty="0" err="1" smtClean="0">
                <a:solidFill>
                  <a:srgbClr val="B93329"/>
                </a:solidFill>
              </a:rPr>
              <a:t>exL</a:t>
            </a:r>
            <a:r>
              <a:rPr lang="en-US" dirty="0" smtClean="0">
                <a:solidFill>
                  <a:srgbClr val="B93329"/>
                </a:solidFill>
              </a:rPr>
              <a:t> </a:t>
            </a:r>
            <a:r>
              <a:rPr lang="en-US" dirty="0" err="1" smtClean="0">
                <a:solidFill>
                  <a:srgbClr val="B93329"/>
                </a:solidFill>
              </a:rPr>
              <a:t>Pharma</a:t>
            </a:r>
            <a:r>
              <a:rPr lang="en-US" dirty="0" smtClean="0">
                <a:solidFill>
                  <a:srgbClr val="B93329"/>
                </a:solidFill>
              </a:rPr>
              <a:t> Meeting in January</a:t>
            </a:r>
          </a:p>
          <a:p>
            <a:pPr lvl="2"/>
            <a:r>
              <a:rPr lang="en-US" dirty="0" smtClean="0">
                <a:solidFill>
                  <a:srgbClr val="B93329"/>
                </a:solidFill>
              </a:rPr>
              <a:t>EU DIA Annual Meeting in March </a:t>
            </a:r>
          </a:p>
          <a:p>
            <a:pPr lvl="2"/>
            <a:r>
              <a:rPr lang="en-US" dirty="0" smtClean="0">
                <a:solidFill>
                  <a:srgbClr val="B93329"/>
                </a:solidFill>
              </a:rPr>
              <a:t>US CBI Meeting in May</a:t>
            </a:r>
          </a:p>
          <a:p>
            <a:pPr lvl="2"/>
            <a:r>
              <a:rPr lang="en-US" dirty="0" smtClean="0">
                <a:solidFill>
                  <a:srgbClr val="B93329"/>
                </a:solidFill>
              </a:rPr>
              <a:t>US DIA Annual Meeting in June</a:t>
            </a:r>
          </a:p>
          <a:p>
            <a:pPr lvl="2"/>
            <a:r>
              <a:rPr lang="en-US" dirty="0" smtClean="0">
                <a:solidFill>
                  <a:srgbClr val="B93329"/>
                </a:solidFill>
              </a:rPr>
              <a:t>US EDM Meeting in October</a:t>
            </a:r>
          </a:p>
          <a:p>
            <a:pPr lvl="2"/>
            <a:r>
              <a:rPr lang="en-US" dirty="0" smtClean="0">
                <a:solidFill>
                  <a:srgbClr val="B93329"/>
                </a:solidFill>
              </a:rPr>
              <a:t>UK </a:t>
            </a:r>
            <a:r>
              <a:rPr lang="en-US" dirty="0" err="1" smtClean="0">
                <a:solidFill>
                  <a:srgbClr val="B93329"/>
                </a:solidFill>
              </a:rPr>
              <a:t>exL</a:t>
            </a:r>
            <a:r>
              <a:rPr lang="en-US" dirty="0" smtClean="0">
                <a:solidFill>
                  <a:srgbClr val="B93329"/>
                </a:solidFill>
              </a:rPr>
              <a:t> </a:t>
            </a:r>
            <a:r>
              <a:rPr lang="en-US" dirty="0" err="1" smtClean="0">
                <a:solidFill>
                  <a:srgbClr val="B93329"/>
                </a:solidFill>
              </a:rPr>
              <a:t>Pharma</a:t>
            </a:r>
            <a:r>
              <a:rPr lang="en-US" dirty="0" smtClean="0">
                <a:solidFill>
                  <a:srgbClr val="B93329"/>
                </a:solidFill>
              </a:rPr>
              <a:t> Meeting in October</a:t>
            </a:r>
          </a:p>
          <a:p>
            <a:pPr lvl="2"/>
            <a:r>
              <a:rPr lang="en-US" dirty="0" smtClean="0">
                <a:solidFill>
                  <a:srgbClr val="B93329"/>
                </a:solidFill>
              </a:rPr>
              <a:t>EU EDM Meeting in December</a:t>
            </a:r>
            <a:endParaRPr lang="en-US" dirty="0">
              <a:solidFill>
                <a:srgbClr val="B93329"/>
              </a:solidFill>
            </a:endParaRPr>
          </a:p>
          <a:p>
            <a:pPr lvl="1"/>
            <a:r>
              <a:rPr lang="en-US" dirty="0" smtClean="0">
                <a:solidFill>
                  <a:srgbClr val="B93329"/>
                </a:solidFill>
              </a:rPr>
              <a:t>Others?</a:t>
            </a:r>
            <a:endParaRPr lang="en-US" dirty="0">
              <a:solidFill>
                <a:srgbClr val="B93329"/>
              </a:solidFill>
            </a:endParaRPr>
          </a:p>
        </p:txBody>
      </p:sp>
      <p:sp>
        <p:nvSpPr>
          <p:cNvPr id="3" name="Title 2"/>
          <p:cNvSpPr>
            <a:spLocks noGrp="1"/>
          </p:cNvSpPr>
          <p:nvPr>
            <p:ph type="title"/>
          </p:nvPr>
        </p:nvSpPr>
        <p:spPr/>
        <p:txBody>
          <a:bodyPr/>
          <a:lstStyle/>
          <a:p>
            <a:r>
              <a:rPr lang="en-US" dirty="0" smtClean="0"/>
              <a:t>Welcome Back</a:t>
            </a:r>
            <a:endParaRPr lang="en-US" dirty="0"/>
          </a:p>
        </p:txBody>
      </p:sp>
    </p:spTree>
    <p:extLst>
      <p:ext uri="{BB962C8B-B14F-4D97-AF65-F5344CB8AC3E}">
        <p14:creationId xmlns:p14="http://schemas.microsoft.com/office/powerpoint/2010/main" xmlns="" val="1575636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1437"/>
            <a:ext cx="8229600" cy="1782763"/>
          </a:xfrm>
        </p:spPr>
        <p:style>
          <a:lnRef idx="2">
            <a:schemeClr val="accent1"/>
          </a:lnRef>
          <a:fillRef idx="1">
            <a:schemeClr val="lt1"/>
          </a:fillRef>
          <a:effectRef idx="0">
            <a:schemeClr val="accent1"/>
          </a:effectRef>
          <a:fontRef idx="minor">
            <a:schemeClr val="dk1"/>
          </a:fontRef>
        </p:style>
        <p:txBody>
          <a:bodyPr/>
          <a:lstStyle/>
          <a:p>
            <a:r>
              <a:rPr lang="en-US" dirty="0" smtClean="0"/>
              <a:t>For </a:t>
            </a:r>
            <a:r>
              <a:rPr lang="en-US" dirty="0"/>
              <a:t>2013 the paper destruction team </a:t>
            </a:r>
            <a:r>
              <a:rPr lang="en-US" dirty="0" smtClean="0"/>
              <a:t>will:</a:t>
            </a:r>
          </a:p>
          <a:p>
            <a:pPr lvl="1"/>
            <a:r>
              <a:rPr lang="en-US" dirty="0" smtClean="0"/>
              <a:t>develop </a:t>
            </a:r>
            <a:r>
              <a:rPr lang="en-US" dirty="0"/>
              <a:t>and implement a communications strategy to raise widespread awareness of the framework thus </a:t>
            </a:r>
            <a:r>
              <a:rPr lang="en-US" dirty="0" smtClean="0"/>
              <a:t>ensuring, </a:t>
            </a:r>
          </a:p>
          <a:p>
            <a:pPr lvl="1"/>
            <a:r>
              <a:rPr lang="en-US" dirty="0" smtClean="0"/>
              <a:t>broader </a:t>
            </a:r>
            <a:r>
              <a:rPr lang="en-US" dirty="0"/>
              <a:t>industry </a:t>
            </a:r>
            <a:r>
              <a:rPr lang="en-US" dirty="0" smtClean="0"/>
              <a:t>reviews, </a:t>
            </a:r>
            <a:r>
              <a:rPr lang="en-US" dirty="0"/>
              <a:t>and </a:t>
            </a:r>
            <a:endParaRPr lang="en-US" dirty="0" smtClean="0"/>
          </a:p>
          <a:p>
            <a:pPr lvl="1"/>
            <a:r>
              <a:rPr lang="en-US" dirty="0" smtClean="0"/>
              <a:t>framework maturation/ continuous improvement.</a:t>
            </a:r>
          </a:p>
        </p:txBody>
      </p:sp>
      <p:sp>
        <p:nvSpPr>
          <p:cNvPr id="3" name="Title 2"/>
          <p:cNvSpPr>
            <a:spLocks noGrp="1"/>
          </p:cNvSpPr>
          <p:nvPr>
            <p:ph type="title"/>
          </p:nvPr>
        </p:nvSpPr>
        <p:spPr/>
        <p:txBody>
          <a:bodyPr/>
          <a:lstStyle/>
          <a:p>
            <a:r>
              <a:rPr lang="en-US" dirty="0" smtClean="0"/>
              <a:t>2013 Objectives</a:t>
            </a:r>
            <a:endParaRPr lang="en-GB" dirty="0"/>
          </a:p>
        </p:txBody>
      </p:sp>
      <p:sp>
        <p:nvSpPr>
          <p:cNvPr id="4" name="Footer Placeholder 3"/>
          <p:cNvSpPr>
            <a:spLocks noGrp="1"/>
          </p:cNvSpPr>
          <p:nvPr>
            <p:ph type="ftr" sz="quarter" idx="4294967295"/>
          </p:nvPr>
        </p:nvSpPr>
        <p:spPr>
          <a:xfrm>
            <a:off x="3124200" y="6096000"/>
            <a:ext cx="2895600" cy="365125"/>
          </a:xfrm>
        </p:spPr>
        <p:txBody>
          <a:bodyPr/>
          <a:lstStyle/>
          <a:p>
            <a:pPr>
              <a:defRPr/>
            </a:pPr>
            <a:r>
              <a:rPr lang="en-US" dirty="0" smtClean="0"/>
              <a:t> </a:t>
            </a:r>
            <a:endParaRPr lang="en-US" dirty="0"/>
          </a:p>
        </p:txBody>
      </p:sp>
    </p:spTree>
    <p:extLst>
      <p:ext uri="{BB962C8B-B14F-4D97-AF65-F5344CB8AC3E}">
        <p14:creationId xmlns:p14="http://schemas.microsoft.com/office/powerpoint/2010/main" xmlns="" val="1063536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1437"/>
            <a:ext cx="8229600" cy="4906963"/>
          </a:xfrm>
        </p:spPr>
        <p:style>
          <a:lnRef idx="2">
            <a:schemeClr val="accent1"/>
          </a:lnRef>
          <a:fillRef idx="1">
            <a:schemeClr val="lt1"/>
          </a:fillRef>
          <a:effectRef idx="0">
            <a:schemeClr val="accent1"/>
          </a:effectRef>
          <a:fontRef idx="minor">
            <a:schemeClr val="dk1"/>
          </a:fontRef>
        </p:style>
        <p:txBody>
          <a:bodyPr/>
          <a:lstStyle/>
          <a:p>
            <a:r>
              <a:rPr lang="en-US" dirty="0"/>
              <a:t>"For 2013 the paper destruction team </a:t>
            </a:r>
            <a:r>
              <a:rPr lang="en-US" dirty="0" smtClean="0"/>
              <a:t>will:</a:t>
            </a:r>
          </a:p>
          <a:p>
            <a:pPr lvl="1"/>
            <a:r>
              <a:rPr lang="en-US" dirty="0" smtClean="0"/>
              <a:t>develop </a:t>
            </a:r>
            <a:r>
              <a:rPr lang="en-US" dirty="0"/>
              <a:t>and implement a communications strategy to raise widespread awareness of the framework thus ensuring </a:t>
            </a:r>
            <a:endParaRPr lang="en-US" dirty="0" smtClean="0"/>
          </a:p>
          <a:p>
            <a:pPr lvl="1"/>
            <a:r>
              <a:rPr lang="en-US" dirty="0" smtClean="0"/>
              <a:t>broader </a:t>
            </a:r>
            <a:r>
              <a:rPr lang="en-US" dirty="0"/>
              <a:t>industry reviews and </a:t>
            </a:r>
            <a:endParaRPr lang="en-US" dirty="0" smtClean="0"/>
          </a:p>
          <a:p>
            <a:pPr lvl="1"/>
            <a:r>
              <a:rPr lang="en-US" dirty="0" smtClean="0"/>
              <a:t>framework maturation/ continuous improvement." </a:t>
            </a:r>
          </a:p>
          <a:p>
            <a:pPr marL="0" indent="0">
              <a:buNone/>
            </a:pPr>
            <a:endParaRPr lang="en-US" dirty="0" smtClean="0"/>
          </a:p>
          <a:p>
            <a:pPr marL="0" indent="0">
              <a:buNone/>
            </a:pPr>
            <a:r>
              <a:rPr lang="en-US" dirty="0" smtClean="0"/>
              <a:t>Another important objective:</a:t>
            </a:r>
          </a:p>
          <a:p>
            <a:r>
              <a:rPr lang="en-US" dirty="0" smtClean="0"/>
              <a:t>Framework organization, flow, and consistent writing style</a:t>
            </a:r>
          </a:p>
          <a:p>
            <a:pPr lvl="1"/>
            <a:r>
              <a:rPr lang="en-US" dirty="0" smtClean="0"/>
              <a:t>Marry this effort with the assessment of the framework against the MHRA and EMA guidance/reflection paper </a:t>
            </a:r>
          </a:p>
          <a:p>
            <a:pPr lvl="1"/>
            <a:r>
              <a:rPr lang="en-US" dirty="0" smtClean="0"/>
              <a:t>New process map maybe? </a:t>
            </a:r>
            <a:endParaRPr lang="en-US" dirty="0"/>
          </a:p>
          <a:p>
            <a:pPr lvl="2"/>
            <a:r>
              <a:rPr lang="en-US" dirty="0" smtClean="0"/>
              <a:t>Step 0: how to assess the framework within a company? Marry this with the webinar and general intro presentation</a:t>
            </a:r>
          </a:p>
          <a:p>
            <a:pPr lvl="2"/>
            <a:r>
              <a:rPr lang="en-US" dirty="0" smtClean="0"/>
              <a:t>TT involvement – how do you reach the different group – what appeals to each since they are all different</a:t>
            </a:r>
          </a:p>
          <a:p>
            <a:endParaRPr lang="en-US" dirty="0"/>
          </a:p>
        </p:txBody>
      </p:sp>
      <p:sp>
        <p:nvSpPr>
          <p:cNvPr id="3" name="Title 2"/>
          <p:cNvSpPr>
            <a:spLocks noGrp="1"/>
          </p:cNvSpPr>
          <p:nvPr>
            <p:ph type="title"/>
          </p:nvPr>
        </p:nvSpPr>
        <p:spPr/>
        <p:txBody>
          <a:bodyPr/>
          <a:lstStyle/>
          <a:p>
            <a:r>
              <a:rPr lang="en-US" dirty="0" smtClean="0"/>
              <a:t>2013 Objectives</a:t>
            </a:r>
            <a:endParaRPr lang="en-GB" dirty="0"/>
          </a:p>
        </p:txBody>
      </p:sp>
      <p:sp>
        <p:nvSpPr>
          <p:cNvPr id="4" name="Footer Placeholder 3"/>
          <p:cNvSpPr>
            <a:spLocks noGrp="1"/>
          </p:cNvSpPr>
          <p:nvPr>
            <p:ph type="ftr" sz="quarter" idx="4294967295"/>
          </p:nvPr>
        </p:nvSpPr>
        <p:spPr>
          <a:xfrm>
            <a:off x="3124200" y="6096000"/>
            <a:ext cx="2895600" cy="365125"/>
          </a:xfrm>
        </p:spPr>
        <p:txBody>
          <a:bodyPr/>
          <a:lstStyle/>
          <a:p>
            <a:pPr>
              <a:defRPr/>
            </a:pPr>
            <a:r>
              <a:rPr lang="en-US" dirty="0" smtClean="0"/>
              <a:t> </a:t>
            </a:r>
            <a:endParaRPr lang="en-US" dirty="0"/>
          </a:p>
        </p:txBody>
      </p:sp>
    </p:spTree>
    <p:extLst>
      <p:ext uri="{BB962C8B-B14F-4D97-AF65-F5344CB8AC3E}">
        <p14:creationId xmlns:p14="http://schemas.microsoft.com/office/powerpoint/2010/main" xmlns="" val="2152321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1437"/>
            <a:ext cx="8229600" cy="4144963"/>
          </a:xfrm>
        </p:spPr>
        <p:style>
          <a:lnRef idx="2">
            <a:schemeClr val="accent1"/>
          </a:lnRef>
          <a:fillRef idx="1">
            <a:schemeClr val="lt1"/>
          </a:fillRef>
          <a:effectRef idx="0">
            <a:schemeClr val="accent1"/>
          </a:effectRef>
          <a:fontRef idx="minor">
            <a:schemeClr val="dk1"/>
          </a:fontRef>
        </p:style>
        <p:txBody>
          <a:bodyPr/>
          <a:lstStyle/>
          <a:p>
            <a:r>
              <a:rPr lang="en-US" dirty="0" smtClean="0"/>
              <a:t>Communications Strategy</a:t>
            </a:r>
          </a:p>
          <a:p>
            <a:pPr lvl="1"/>
            <a:r>
              <a:rPr lang="en-US" dirty="0" smtClean="0"/>
              <a:t>Multi-pronged efforts</a:t>
            </a:r>
          </a:p>
          <a:p>
            <a:pPr lvl="2"/>
            <a:r>
              <a:rPr lang="en-US" dirty="0" smtClean="0"/>
              <a:t>Blogs, Tweets, LinkedIn, etc.</a:t>
            </a:r>
          </a:p>
          <a:p>
            <a:pPr lvl="2"/>
            <a:r>
              <a:rPr lang="en-US" dirty="0" smtClean="0"/>
              <a:t>DIA website something or other? </a:t>
            </a:r>
          </a:p>
          <a:p>
            <a:pPr lvl="3"/>
            <a:r>
              <a:rPr lang="en-US" sz="1600" dirty="0" smtClean="0"/>
              <a:t>Standardized (short introductory) presentation alongside Framework?</a:t>
            </a:r>
          </a:p>
          <a:p>
            <a:pPr lvl="2"/>
            <a:r>
              <a:rPr lang="en-US" dirty="0" smtClean="0"/>
              <a:t>Publications (DIA, ARMA, etc.)</a:t>
            </a:r>
            <a:endParaRPr lang="en-GB" dirty="0" smtClean="0"/>
          </a:p>
          <a:p>
            <a:pPr lvl="1"/>
            <a:r>
              <a:rPr lang="en-GB" dirty="0" smtClean="0"/>
              <a:t>Webinar – general introduction presentation</a:t>
            </a:r>
          </a:p>
          <a:p>
            <a:pPr lvl="2"/>
            <a:r>
              <a:rPr lang="en-GB" dirty="0" smtClean="0"/>
              <a:t>Where can we record and store for free.</a:t>
            </a:r>
          </a:p>
          <a:p>
            <a:pPr lvl="1"/>
            <a:r>
              <a:rPr lang="en-GB" dirty="0" smtClean="0">
                <a:solidFill>
                  <a:srgbClr val="FF0000"/>
                </a:solidFill>
              </a:rPr>
              <a:t>Rationale for adoption?</a:t>
            </a:r>
          </a:p>
          <a:p>
            <a:pPr lvl="2"/>
            <a:r>
              <a:rPr lang="en-GB" dirty="0" smtClean="0">
                <a:solidFill>
                  <a:srgbClr val="FF0000"/>
                </a:solidFill>
              </a:rPr>
              <a:t>Risk-Benefit by Topic Teams – save of resources (people and $), etc.</a:t>
            </a:r>
            <a:endParaRPr lang="en-US" dirty="0" smtClean="0">
              <a:solidFill>
                <a:srgbClr val="FF0000"/>
              </a:solidFill>
            </a:endParaRPr>
          </a:p>
          <a:p>
            <a:pPr lvl="1"/>
            <a:r>
              <a:rPr lang="en-US" dirty="0" smtClean="0"/>
              <a:t>White Paper – </a:t>
            </a:r>
          </a:p>
          <a:p>
            <a:pPr lvl="2"/>
            <a:r>
              <a:rPr lang="en-US" dirty="0" smtClean="0"/>
              <a:t>Leader – need one</a:t>
            </a:r>
          </a:p>
          <a:p>
            <a:pPr lvl="2"/>
            <a:r>
              <a:rPr lang="en-US" dirty="0" smtClean="0"/>
              <a:t>What, Why, When, Who, How</a:t>
            </a:r>
          </a:p>
        </p:txBody>
      </p:sp>
      <p:sp>
        <p:nvSpPr>
          <p:cNvPr id="3" name="Title 2"/>
          <p:cNvSpPr>
            <a:spLocks noGrp="1"/>
          </p:cNvSpPr>
          <p:nvPr>
            <p:ph type="title"/>
          </p:nvPr>
        </p:nvSpPr>
        <p:spPr>
          <a:xfrm>
            <a:off x="457200" y="274638"/>
            <a:ext cx="7543800" cy="563562"/>
          </a:xfrm>
        </p:spPr>
        <p:txBody>
          <a:bodyPr/>
          <a:lstStyle/>
          <a:p>
            <a:r>
              <a:rPr lang="en-US" dirty="0" smtClean="0"/>
              <a:t>Objective 1 - White Paper &amp; Communications Strategy</a:t>
            </a:r>
            <a:endParaRPr lang="en-GB" dirty="0"/>
          </a:p>
        </p:txBody>
      </p:sp>
    </p:spTree>
    <p:extLst>
      <p:ext uri="{BB962C8B-B14F-4D97-AF65-F5344CB8AC3E}">
        <p14:creationId xmlns:p14="http://schemas.microsoft.com/office/powerpoint/2010/main" xmlns="" val="1154502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1437"/>
            <a:ext cx="8229600" cy="5364163"/>
          </a:xfrm>
        </p:spPr>
        <p:style>
          <a:lnRef idx="2">
            <a:schemeClr val="accent1"/>
          </a:lnRef>
          <a:fillRef idx="1">
            <a:schemeClr val="lt1"/>
          </a:fillRef>
          <a:effectRef idx="0">
            <a:schemeClr val="accent1"/>
          </a:effectRef>
          <a:fontRef idx="minor">
            <a:schemeClr val="dk1"/>
          </a:fontRef>
        </p:style>
        <p:txBody>
          <a:bodyPr/>
          <a:lstStyle/>
          <a:p>
            <a:pPr marL="0" indent="0">
              <a:buNone/>
            </a:pPr>
            <a:r>
              <a:rPr lang="en-US" dirty="0" smtClean="0"/>
              <a:t>Reviewed and Feedback </a:t>
            </a:r>
          </a:p>
          <a:p>
            <a:r>
              <a:rPr lang="en-US" dirty="0" smtClean="0"/>
              <a:t>Where has the framework been submitted for review?</a:t>
            </a:r>
          </a:p>
          <a:p>
            <a:r>
              <a:rPr lang="en-US" dirty="0" smtClean="0"/>
              <a:t>Where else </a:t>
            </a:r>
            <a:r>
              <a:rPr lang="en-US" dirty="0"/>
              <a:t>c</a:t>
            </a:r>
            <a:r>
              <a:rPr lang="en-US" dirty="0" smtClean="0"/>
              <a:t>an it be sent?</a:t>
            </a:r>
          </a:p>
          <a:p>
            <a:r>
              <a:rPr lang="en-US" dirty="0" smtClean="0"/>
              <a:t>Has your own organization reviewed and commented?</a:t>
            </a:r>
          </a:p>
          <a:p>
            <a:r>
              <a:rPr lang="en-US" dirty="0" smtClean="0"/>
              <a:t>Is the feedback mechanism too cumbersome?  Another way?</a:t>
            </a:r>
          </a:p>
          <a:p>
            <a:pPr marL="0" indent="0">
              <a:buNone/>
            </a:pPr>
            <a:endParaRPr lang="en-US" dirty="0" smtClean="0"/>
          </a:p>
          <a:p>
            <a:pPr marL="0" indent="0">
              <a:buNone/>
            </a:pPr>
            <a:r>
              <a:rPr lang="en-US" dirty="0" smtClean="0"/>
              <a:t>Additional Forums for review &amp; presentation – Who has an “in”?</a:t>
            </a:r>
            <a:endParaRPr lang="en-US" dirty="0"/>
          </a:p>
          <a:p>
            <a:r>
              <a:rPr lang="en-US" dirty="0" smtClean="0"/>
              <a:t>PRIMO – Pharmaceutical Records Management</a:t>
            </a:r>
          </a:p>
          <a:p>
            <a:pPr lvl="1"/>
            <a:r>
              <a:rPr lang="en-GB" dirty="0" smtClean="0"/>
              <a:t>Reviewed? </a:t>
            </a:r>
          </a:p>
          <a:p>
            <a:r>
              <a:rPr lang="en-GB" dirty="0" smtClean="0"/>
              <a:t>MER</a:t>
            </a:r>
          </a:p>
          <a:p>
            <a:r>
              <a:rPr lang="en-GB" dirty="0" smtClean="0"/>
              <a:t>ARMA</a:t>
            </a:r>
          </a:p>
          <a:p>
            <a:r>
              <a:rPr lang="en-GB" dirty="0" smtClean="0"/>
              <a:t>AIIM</a:t>
            </a:r>
          </a:p>
          <a:p>
            <a:r>
              <a:rPr lang="en-GB" dirty="0" smtClean="0"/>
              <a:t>Legal professional meeting</a:t>
            </a:r>
            <a:r>
              <a:rPr lang="en-GB" dirty="0"/>
              <a:t>? Any geared towards </a:t>
            </a:r>
            <a:r>
              <a:rPr lang="en-GB" dirty="0" err="1" smtClean="0"/>
              <a:t>Pharma</a:t>
            </a:r>
            <a:r>
              <a:rPr lang="en-GB" dirty="0" smtClean="0"/>
              <a:t>?</a:t>
            </a:r>
          </a:p>
          <a:p>
            <a:pPr lvl="1"/>
            <a:r>
              <a:rPr lang="en-GB" dirty="0" smtClean="0"/>
              <a:t>Sedona Conference? </a:t>
            </a:r>
          </a:p>
          <a:p>
            <a:pPr lvl="1"/>
            <a:r>
              <a:rPr lang="en-GB" dirty="0" smtClean="0"/>
              <a:t>IQPC?</a:t>
            </a:r>
          </a:p>
        </p:txBody>
      </p:sp>
      <p:sp>
        <p:nvSpPr>
          <p:cNvPr id="3" name="Title 2"/>
          <p:cNvSpPr>
            <a:spLocks noGrp="1"/>
          </p:cNvSpPr>
          <p:nvPr>
            <p:ph type="title"/>
          </p:nvPr>
        </p:nvSpPr>
        <p:spPr/>
        <p:txBody>
          <a:bodyPr/>
          <a:lstStyle/>
          <a:p>
            <a:r>
              <a:rPr lang="en-US" dirty="0" smtClean="0"/>
              <a:t>Objective 2 - Expanded Review &amp; Feedback</a:t>
            </a:r>
            <a:endParaRPr lang="en-GB" dirty="0"/>
          </a:p>
        </p:txBody>
      </p:sp>
    </p:spTree>
    <p:extLst>
      <p:ext uri="{BB962C8B-B14F-4D97-AF65-F5344CB8AC3E}">
        <p14:creationId xmlns:p14="http://schemas.microsoft.com/office/powerpoint/2010/main" xmlns="" val="3388818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41437"/>
            <a:ext cx="8610600" cy="4602163"/>
          </a:xfrm>
        </p:spPr>
        <p:style>
          <a:lnRef idx="2">
            <a:schemeClr val="accent1"/>
          </a:lnRef>
          <a:fillRef idx="1">
            <a:schemeClr val="lt1"/>
          </a:fillRef>
          <a:effectRef idx="0">
            <a:schemeClr val="accent1"/>
          </a:effectRef>
          <a:fontRef idx="minor">
            <a:schemeClr val="dk1"/>
          </a:fontRef>
        </p:style>
        <p:txBody>
          <a:bodyPr/>
          <a:lstStyle/>
          <a:p>
            <a:pPr marL="0" indent="0">
              <a:buNone/>
            </a:pPr>
            <a:r>
              <a:rPr lang="en-US" dirty="0" smtClean="0"/>
              <a:t>Evaluation Against </a:t>
            </a:r>
            <a:r>
              <a:rPr lang="en-US" dirty="0"/>
              <a:t>GCP Guide, Reflection Papers, and EU Directive Update</a:t>
            </a:r>
            <a:endParaRPr lang="en-GB" dirty="0"/>
          </a:p>
          <a:p>
            <a:pPr marL="457200" indent="-457200">
              <a:buFont typeface="+mj-lt"/>
              <a:buAutoNum type="arabicPeriod"/>
            </a:pPr>
            <a:r>
              <a:rPr lang="en-US" dirty="0" smtClean="0"/>
              <a:t>MHRA </a:t>
            </a:r>
            <a:r>
              <a:rPr lang="en-US" dirty="0"/>
              <a:t>GCP </a:t>
            </a:r>
            <a:r>
              <a:rPr lang="en-US" dirty="0" smtClean="0"/>
              <a:t>Guide</a:t>
            </a:r>
          </a:p>
          <a:p>
            <a:pPr marL="457200" indent="-457200">
              <a:buFont typeface="+mj-lt"/>
              <a:buAutoNum type="arabicPeriod"/>
            </a:pPr>
            <a:r>
              <a:rPr lang="en-US" dirty="0" smtClean="0"/>
              <a:t>EMA </a:t>
            </a:r>
            <a:r>
              <a:rPr lang="en-US" dirty="0"/>
              <a:t>Reflection </a:t>
            </a:r>
            <a:r>
              <a:rPr lang="en-US" dirty="0" smtClean="0"/>
              <a:t>Paper</a:t>
            </a:r>
          </a:p>
          <a:p>
            <a:pPr lvl="1"/>
            <a:r>
              <a:rPr lang="en-US" dirty="0"/>
              <a:t>EMA releases reflection paper on GCP compliance for trial master files for management, audit and inspection of trials </a:t>
            </a:r>
            <a:endParaRPr lang="en-GB" dirty="0"/>
          </a:p>
          <a:p>
            <a:pPr lvl="1"/>
            <a:r>
              <a:rPr lang="en-US" dirty="0"/>
              <a:t>The European Medicines Agency released a reflection paper on good clinical practice compliance in relation to paper and/or electronic trial master files for management, audit and inspection of clinical trials. The paper was prepared to gather the requirements of European Union legislation and guidance related to trial master files. The project was deemed necessary by EU GCP International Working Group Inspectors because of questions related to the TMF and inspection findings. Consultation on the paper ends April 30.</a:t>
            </a:r>
            <a:endParaRPr lang="en-GB" dirty="0"/>
          </a:p>
          <a:p>
            <a:pPr lvl="1"/>
            <a:r>
              <a:rPr lang="en-US" u="sng" dirty="0">
                <a:hlinkClick r:id="rId2"/>
              </a:rPr>
              <a:t>European Medicines Agency</a:t>
            </a:r>
            <a:r>
              <a:rPr lang="en-US" dirty="0"/>
              <a:t> (2/18/13)</a:t>
            </a:r>
            <a:r>
              <a:rPr lang="en-US" b="1" dirty="0"/>
              <a:t>, </a:t>
            </a:r>
            <a:r>
              <a:rPr lang="en-US" u="sng" dirty="0">
                <a:hlinkClick r:id="rId3"/>
              </a:rPr>
              <a:t>Read the reflection paper</a:t>
            </a:r>
            <a:r>
              <a:rPr lang="en-US" dirty="0"/>
              <a:t> (2/18/13</a:t>
            </a:r>
            <a:r>
              <a:rPr lang="en-US" dirty="0" smtClean="0"/>
              <a:t>)</a:t>
            </a:r>
            <a:r>
              <a:rPr lang="en-US" b="1" dirty="0" smtClean="0"/>
              <a:t> </a:t>
            </a:r>
            <a:endParaRPr lang="en-GB" dirty="0"/>
          </a:p>
          <a:p>
            <a:pPr lvl="1"/>
            <a:endParaRPr lang="en-US" dirty="0" smtClean="0"/>
          </a:p>
          <a:p>
            <a:endParaRPr lang="en-US" dirty="0"/>
          </a:p>
          <a:p>
            <a:pPr lvl="1"/>
            <a:endParaRPr lang="en-GB" dirty="0"/>
          </a:p>
        </p:txBody>
      </p:sp>
      <p:sp>
        <p:nvSpPr>
          <p:cNvPr id="3" name="Title 2"/>
          <p:cNvSpPr>
            <a:spLocks noGrp="1"/>
          </p:cNvSpPr>
          <p:nvPr>
            <p:ph type="title"/>
          </p:nvPr>
        </p:nvSpPr>
        <p:spPr>
          <a:xfrm>
            <a:off x="381000" y="228600"/>
            <a:ext cx="7848600" cy="563562"/>
          </a:xfrm>
        </p:spPr>
        <p:txBody>
          <a:bodyPr/>
          <a:lstStyle/>
          <a:p>
            <a:r>
              <a:rPr lang="en-US" dirty="0" smtClean="0"/>
              <a:t>Objective 3 – </a:t>
            </a:r>
            <a:r>
              <a:rPr lang="en-US" smtClean="0"/>
              <a:t>Framework Maturation/Continuous </a:t>
            </a:r>
            <a:r>
              <a:rPr lang="en-US" dirty="0"/>
              <a:t>I</a:t>
            </a:r>
            <a:r>
              <a:rPr lang="en-US" dirty="0" smtClean="0"/>
              <a:t>mprovement</a:t>
            </a:r>
            <a:endParaRPr lang="en-GB" dirty="0"/>
          </a:p>
        </p:txBody>
      </p:sp>
    </p:spTree>
    <p:extLst>
      <p:ext uri="{BB962C8B-B14F-4D97-AF65-F5344CB8AC3E}">
        <p14:creationId xmlns:p14="http://schemas.microsoft.com/office/powerpoint/2010/main" xmlns="" val="2784019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04800" y="1341437"/>
            <a:ext cx="8686800" cy="5364163"/>
          </a:xfrm>
        </p:spPr>
        <p:style>
          <a:lnRef idx="2">
            <a:schemeClr val="accent1"/>
          </a:lnRef>
          <a:fillRef idx="1">
            <a:schemeClr val="lt1"/>
          </a:fillRef>
          <a:effectRef idx="0">
            <a:schemeClr val="accent1"/>
          </a:effectRef>
          <a:fontRef idx="minor">
            <a:schemeClr val="dk1"/>
          </a:fontRef>
        </p:style>
        <p:txBody>
          <a:bodyPr/>
          <a:lstStyle/>
          <a:p>
            <a:pPr marL="0" indent="0">
              <a:buNone/>
            </a:pPr>
            <a:r>
              <a:rPr lang="en-US" dirty="0"/>
              <a:t>Evaluation Against GCP Guide, Reflection Papers, and EU Directive Update </a:t>
            </a:r>
            <a:endParaRPr lang="en-US" dirty="0" smtClean="0"/>
          </a:p>
          <a:p>
            <a:pPr marL="0" indent="0">
              <a:buNone/>
            </a:pPr>
            <a:r>
              <a:rPr lang="en-US" dirty="0" smtClean="0"/>
              <a:t>3.    EU </a:t>
            </a:r>
            <a:r>
              <a:rPr lang="en-US" dirty="0"/>
              <a:t>Directive on retention of TMFs</a:t>
            </a:r>
          </a:p>
          <a:p>
            <a:pPr lvl="1"/>
            <a:r>
              <a:rPr lang="en-US" dirty="0"/>
              <a:t>New regulation to standardize a variety aspects</a:t>
            </a:r>
          </a:p>
          <a:p>
            <a:pPr lvl="1"/>
            <a:r>
              <a:rPr lang="en-US" dirty="0"/>
              <a:t>Revised regulation stipulates indefinite retention period for TMF documents (Sponsor and Investigator)</a:t>
            </a:r>
          </a:p>
          <a:p>
            <a:pPr lvl="1"/>
            <a:r>
              <a:rPr lang="en-US" dirty="0"/>
              <a:t>Proposes archiving in EU database, which was proposed for subject data</a:t>
            </a:r>
          </a:p>
          <a:p>
            <a:pPr lvl="1"/>
            <a:r>
              <a:rPr lang="en-US" dirty="0"/>
              <a:t>No formal mechanism for feedback to be submitted. Member of European Parliament can be contacted. </a:t>
            </a:r>
            <a:r>
              <a:rPr lang="en-US" u="sng" dirty="0"/>
              <a:t>The EU Regulation is being sponsored by the Environment, Public Health and Food Safety Committee. The Secretariat can be contacted at:</a:t>
            </a:r>
            <a:endParaRPr lang="en-US" dirty="0"/>
          </a:p>
          <a:p>
            <a:pPr lvl="1"/>
            <a:r>
              <a:rPr lang="en-US" u="sng" dirty="0" smtClean="0">
                <a:hlinkClick r:id="rId2"/>
              </a:rPr>
              <a:t>envi-secretariat@europarl.europa.eu</a:t>
            </a:r>
            <a:endParaRPr lang="en-US" dirty="0"/>
          </a:p>
          <a:p>
            <a:pPr lvl="1"/>
            <a:r>
              <a:rPr lang="en-US" dirty="0"/>
              <a:t>The Rapporteur is </a:t>
            </a:r>
            <a:r>
              <a:rPr lang="en-US" dirty="0" err="1"/>
              <a:t>Glenis</a:t>
            </a:r>
            <a:r>
              <a:rPr lang="en-US" dirty="0"/>
              <a:t> </a:t>
            </a:r>
            <a:r>
              <a:rPr lang="en-US" dirty="0" err="1"/>
              <a:t>Willmott</a:t>
            </a:r>
            <a:r>
              <a:rPr lang="en-US" dirty="0"/>
              <a:t> </a:t>
            </a:r>
            <a:r>
              <a:rPr lang="en-US" u="sng" dirty="0" smtClean="0">
                <a:hlinkClick r:id="rId3"/>
              </a:rPr>
              <a:t>glenis.willmott@europarl.europa.eu</a:t>
            </a:r>
            <a:endParaRPr lang="en-US" dirty="0"/>
          </a:p>
          <a:p>
            <a:pPr lvl="1"/>
            <a:r>
              <a:rPr lang="en-US" dirty="0"/>
              <a:t>The proposed regulation can be downloaded here:</a:t>
            </a:r>
          </a:p>
          <a:p>
            <a:pPr marL="457200" lvl="1" indent="0">
              <a:buNone/>
            </a:pPr>
            <a:r>
              <a:rPr lang="en-US" u="sng" dirty="0" smtClean="0">
                <a:hlinkClick r:id="rId4"/>
              </a:rPr>
              <a:t>http</a:t>
            </a:r>
            <a:r>
              <a:rPr lang="en-US" u="sng" dirty="0">
                <a:hlinkClick r:id="rId4"/>
              </a:rPr>
              <a:t>://www.europarl.europa.eu/sides/getDoc.do?pubRef=-%2f%2fEP%2f%2fNONSGML%2bCOMPARL%2bPE-504.236%2b01%2bDOC%2bPDF%2bV0%2f%2fEN</a:t>
            </a:r>
            <a:endParaRPr lang="en-US" dirty="0"/>
          </a:p>
          <a:p>
            <a:endParaRPr lang="en-US" dirty="0"/>
          </a:p>
        </p:txBody>
      </p:sp>
      <p:sp>
        <p:nvSpPr>
          <p:cNvPr id="6" name="Title 5"/>
          <p:cNvSpPr>
            <a:spLocks noGrp="1"/>
          </p:cNvSpPr>
          <p:nvPr>
            <p:ph type="title"/>
          </p:nvPr>
        </p:nvSpPr>
        <p:spPr>
          <a:xfrm>
            <a:off x="457200" y="274638"/>
            <a:ext cx="8686800" cy="563562"/>
          </a:xfrm>
        </p:spPr>
        <p:txBody>
          <a:bodyPr/>
          <a:lstStyle/>
          <a:p>
            <a:r>
              <a:rPr lang="en-US" dirty="0"/>
              <a:t>Objective </a:t>
            </a:r>
            <a:r>
              <a:rPr lang="en-US" dirty="0" smtClean="0"/>
              <a:t>3 – </a:t>
            </a:r>
            <a:r>
              <a:rPr lang="en-US" dirty="0"/>
              <a:t>Framework </a:t>
            </a:r>
            <a:r>
              <a:rPr lang="en-US" dirty="0" smtClean="0"/>
              <a:t>Maturation/Continuous </a:t>
            </a:r>
            <a:r>
              <a:rPr lang="en-US" dirty="0"/>
              <a:t>Improvement (cont.) </a:t>
            </a:r>
          </a:p>
        </p:txBody>
      </p:sp>
      <p:sp>
        <p:nvSpPr>
          <p:cNvPr id="2" name="TextBox 1"/>
          <p:cNvSpPr txBox="1"/>
          <p:nvPr/>
        </p:nvSpPr>
        <p:spPr>
          <a:xfrm>
            <a:off x="7086600" y="5638800"/>
            <a:ext cx="1676400" cy="523220"/>
          </a:xfrm>
          <a:prstGeom prst="rect">
            <a:avLst/>
          </a:prstGeom>
          <a:solidFill>
            <a:srgbClr val="FFFF00"/>
          </a:solidFill>
          <a:ln>
            <a:solidFill>
              <a:schemeClr val="accent1"/>
            </a:solidFill>
          </a:ln>
          <a:scene3d>
            <a:camera prst="orthographicFront"/>
            <a:lightRig rig="threePt" dir="t"/>
          </a:scene3d>
          <a:sp3d>
            <a:bevelT prst="angle"/>
          </a:sp3d>
        </p:spPr>
        <p:txBody>
          <a:bodyPr wrap="square" rtlCol="0">
            <a:spAutoFit/>
          </a:bodyPr>
          <a:lstStyle/>
          <a:p>
            <a:r>
              <a:rPr lang="en-US" sz="2800" i="1" dirty="0" smtClean="0">
                <a:solidFill>
                  <a:srgbClr val="7030A0"/>
                </a:solidFill>
                <a:effectLst>
                  <a:outerShdw blurRad="38100" dist="38100" dir="2700000" algn="tl">
                    <a:srgbClr val="000000">
                      <a:alpha val="43137"/>
                    </a:srgbClr>
                  </a:outerShdw>
                </a:effectLst>
              </a:rPr>
              <a:t>Others?</a:t>
            </a:r>
            <a:endParaRPr lang="en-US" sz="2800" i="1"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167195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1981</TotalTime>
  <Words>813</Words>
  <Application>Microsoft Office PowerPoint</Application>
  <PresentationFormat>On-screen Show (4:3)</PresentationFormat>
  <Paragraphs>109</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2_Office Theme</vt:lpstr>
      <vt:lpstr>Paper Destruction Team Full Team Meeting</vt:lpstr>
      <vt:lpstr>Agenda</vt:lpstr>
      <vt:lpstr>Welcome Back</vt:lpstr>
      <vt:lpstr>2013 Objectives</vt:lpstr>
      <vt:lpstr>2013 Objectives</vt:lpstr>
      <vt:lpstr>Objective 1 - White Paper &amp; Communications Strategy</vt:lpstr>
      <vt:lpstr>Objective 2 - Expanded Review &amp; Feedback</vt:lpstr>
      <vt:lpstr>Objective 3 – Framework Maturation/Continuous Improvement</vt:lpstr>
      <vt:lpstr>Objective 3 – Framework Maturation/Continuous Improvement (cont.) </vt:lpstr>
      <vt:lpstr>Our Org Structure - Alignment of Teams with 2013 Objectives</vt:lpstr>
    </vt:vector>
  </TitlesOfParts>
  <Company>Drug Information Association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Slide Template (DIA)</dc:title>
  <dc:creator>Mossie</dc:creator>
  <cp:lastModifiedBy>Brett A. Claffee</cp:lastModifiedBy>
  <cp:revision>152</cp:revision>
  <cp:lastPrinted>2013-04-08T14:06:48Z</cp:lastPrinted>
  <dcterms:created xsi:type="dcterms:W3CDTF">2009-10-12T13:26:03Z</dcterms:created>
  <dcterms:modified xsi:type="dcterms:W3CDTF">2013-04-09T14:17:04Z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0x0101005A399B5FA268744E9AE073836268EEF5</vt:lpwstr>
  </property>
  <property fmtid="{D5CDD505-2E9C-101B-9397-08002B2CF9AE}" pid="3" name="Type of Document">
    <vt:lpwstr>Template</vt:lpwstr>
  </property>
  <property fmtid="{D5CDD505-2E9C-101B-9397-08002B2CF9AE}" pid="4" name="Year">
    <vt:lpwstr>21</vt:lpwstr>
  </property>
  <property fmtid="{D5CDD505-2E9C-101B-9397-08002B2CF9AE}" pid="5" name="Content Region">
    <vt:lpwstr>6</vt:lpwstr>
  </property>
  <property fmtid="{D5CDD505-2E9C-101B-9397-08002B2CF9AE}" pid="6" name="Retention Schedule">
    <vt:lpwstr>9</vt:lpwstr>
  </property>
  <property fmtid="{D5CDD505-2E9C-101B-9397-08002B2CF9AE}" pid="7" name="Doc Status">
    <vt:lpwstr>1</vt:lpwstr>
  </property>
  <property fmtid="{D5CDD505-2E9C-101B-9397-08002B2CF9AE}" pid="8" name="Responsible Office">
    <vt:lpwstr>3</vt:lpwstr>
  </property>
  <property fmtid="{D5CDD505-2E9C-101B-9397-08002B2CF9AE}" pid="9" name="ContentType">
    <vt:lpwstr>DIA Document</vt:lpwstr>
  </property>
</Properties>
</file>